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90" r:id="rId2"/>
  </p:sldMasterIdLst>
  <p:notesMasterIdLst>
    <p:notesMasterId r:id="rId40"/>
  </p:notesMasterIdLst>
  <p:sldIdLst>
    <p:sldId id="308" r:id="rId3"/>
    <p:sldId id="304" r:id="rId4"/>
    <p:sldId id="305" r:id="rId5"/>
    <p:sldId id="309" r:id="rId6"/>
    <p:sldId id="321" r:id="rId7"/>
    <p:sldId id="310" r:id="rId8"/>
    <p:sldId id="322" r:id="rId9"/>
    <p:sldId id="311" r:id="rId10"/>
    <p:sldId id="312" r:id="rId11"/>
    <p:sldId id="313" r:id="rId12"/>
    <p:sldId id="324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9" r:id="rId34"/>
    <p:sldId id="323" r:id="rId35"/>
    <p:sldId id="298" r:id="rId36"/>
    <p:sldId id="292" r:id="rId37"/>
    <p:sldId id="325" r:id="rId38"/>
    <p:sldId id="25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3CC"/>
    <a:srgbClr val="0037A4"/>
    <a:srgbClr val="4976C7"/>
    <a:srgbClr val="371FE9"/>
    <a:srgbClr val="9954CC"/>
    <a:srgbClr val="CFAFE7"/>
    <a:srgbClr val="B685DB"/>
    <a:srgbClr val="0BA4A0"/>
    <a:srgbClr val="9A5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51"/>
    <p:restoredTop sz="94622"/>
  </p:normalViewPr>
  <p:slideViewPr>
    <p:cSldViewPr snapToGrid="0" snapToObjects="1">
      <p:cViewPr varScale="1">
        <p:scale>
          <a:sx n="65" d="100"/>
          <a:sy n="65" d="100"/>
        </p:scale>
        <p:origin x="20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770168538507"/>
          <c:y val="0"/>
          <c:w val="0.49932928733714815"/>
          <c:h val="0.9417989539226442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The 70:20:10 Development Framework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9FA1A4"/>
              </a:solidFill>
            </a:ln>
          </c:spPr>
          <c:dPt>
            <c:idx val="0"/>
            <c:bubble3D val="0"/>
            <c:spPr>
              <a:solidFill>
                <a:srgbClr val="00305C"/>
              </a:solidFill>
              <a:ln w="19050">
                <a:solidFill>
                  <a:srgbClr val="9FA1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243-45A7-871E-82D37754BCAA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rgbClr val="9FA1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243-45A7-871E-82D37754BCAA}"/>
              </c:ext>
            </c:extLst>
          </c:dPt>
          <c:dPt>
            <c:idx val="2"/>
            <c:bubble3D val="0"/>
            <c:spPr>
              <a:solidFill>
                <a:srgbClr val="006ED2"/>
              </a:solidFill>
              <a:ln w="19050">
                <a:solidFill>
                  <a:srgbClr val="9FA1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B243-45A7-871E-82D37754BCAA}"/>
              </c:ext>
            </c:extLst>
          </c:dPt>
          <c:dPt>
            <c:idx val="3"/>
            <c:bubble3D val="0"/>
            <c:spPr>
              <a:noFill/>
              <a:ln w="19050">
                <a:solidFill>
                  <a:srgbClr val="9FA1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243-45A7-871E-82D37754BCAA}"/>
              </c:ext>
            </c:extLst>
          </c:dPt>
          <c:dPt>
            <c:idx val="4"/>
            <c:bubble3D val="0"/>
            <c:spPr>
              <a:solidFill>
                <a:srgbClr val="69B8FF"/>
              </a:solidFill>
              <a:ln w="19050">
                <a:solidFill>
                  <a:srgbClr val="9FA1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243-45A7-871E-82D37754BCAA}"/>
              </c:ext>
            </c:extLst>
          </c:dPt>
          <c:dPt>
            <c:idx val="5"/>
            <c:bubble3D val="0"/>
            <c:spPr>
              <a:noFill/>
              <a:ln w="19050">
                <a:solidFill>
                  <a:srgbClr val="9FA1A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243-45A7-871E-82D37754BCAA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69</c:v>
                </c:pt>
                <c:pt idx="1">
                  <c:v>1</c:v>
                </c:pt>
                <c:pt idx="2">
                  <c:v>19</c:v>
                </c:pt>
                <c:pt idx="3">
                  <c:v>1</c:v>
                </c:pt>
                <c:pt idx="4">
                  <c:v>9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3-45A7-871E-82D37754B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0.17764</cdr:x>
      <cdr:y>0.34679</cdr:y>
    </cdr:from>
    <cdr:to>
      <cdr:x>0.53245</cdr:x>
      <cdr:y>0.5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38F008E-AB90-42AE-80DD-6BF2670D7DB8}"/>
            </a:ext>
          </a:extLst>
        </cdr:cNvPr>
        <cdr:cNvSpPr txBox="1"/>
      </cdr:nvSpPr>
      <cdr:spPr>
        <a:xfrm xmlns:a="http://schemas.openxmlformats.org/drawingml/2006/main">
          <a:off x="1608446" y="1664799"/>
          <a:ext cx="3212671" cy="735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5600" dirty="0">
              <a:solidFill>
                <a:srgbClr val="00305C"/>
              </a:solidFill>
            </a:rPr>
            <a:t>70</a:t>
          </a:r>
          <a:r>
            <a:rPr lang="en-US" sz="5600" dirty="0">
              <a:solidFill>
                <a:srgbClr val="9FA1A4"/>
              </a:solidFill>
            </a:rPr>
            <a:t>:</a:t>
          </a:r>
          <a:r>
            <a:rPr lang="en-US" sz="5600" dirty="0">
              <a:solidFill>
                <a:srgbClr val="006ED2"/>
              </a:solidFill>
            </a:rPr>
            <a:t>20</a:t>
          </a:r>
          <a:r>
            <a:rPr lang="en-US" sz="5600" dirty="0">
              <a:solidFill>
                <a:srgbClr val="9FA1A4"/>
              </a:solidFill>
            </a:rPr>
            <a:t>:</a:t>
          </a:r>
          <a:r>
            <a:rPr lang="en-US" sz="5600" dirty="0">
              <a:solidFill>
                <a:srgbClr val="69B8FF"/>
              </a:solidFill>
            </a:rPr>
            <a:t>10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DCB0D-D96E-4DB1-AE89-B82AA1221D5D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BF064-47C8-4F9D-8BBF-77E016754C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61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AD43C-26AD-4975-B760-8A106560761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83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dconference.org/attendees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35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32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2E8B-F91D-324A-923D-23C87EAD236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8136-19D0-0D47-AA01-79AB869C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2E8B-F91D-324A-923D-23C87EAD236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8136-19D0-0D47-AA01-79AB869C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727199"/>
            <a:ext cx="2628900" cy="4449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727199"/>
            <a:ext cx="7734300" cy="444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2E8B-F91D-324A-923D-23C87EAD236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8136-19D0-0D47-AA01-79AB869C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61BA0-9577-429D-8694-07FD9A60B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28DFF-A605-4AC7-ADE8-88F04F013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BA1D7-A538-4484-8E71-66E307FE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1922-62EF-4068-9305-2AB6E07C638F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B96BB-BDF1-404C-B53C-4E86DE01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FB30C-491C-495C-B779-42029BE6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CED-B2E1-468E-B6AD-270CBAC58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375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5D639-40AF-4EC0-AF6C-ACE1E296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B95C2-DC9C-4434-A5F7-72ADB2554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A50E3-BAA5-4188-A272-EF1E9E4D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1922-62EF-4068-9305-2AB6E07C638F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10644-9A5E-46C6-81E6-B02577063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588BA-8A8F-44B0-AE0F-FF5ACF94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CED-B2E1-468E-B6AD-270CBAC58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433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818F-363C-49A6-8C31-BD6EB3B9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9D42A-860B-40F0-BC80-50EA91C39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5C869-4EAA-42E9-9417-708EDC4C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1922-62EF-4068-9305-2AB6E07C638F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3FC92-3EEC-4D94-A926-954CD424A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6FFF8-CC02-40B7-B0F6-243C9B9B5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CED-B2E1-468E-B6AD-270CBAC58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61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3F6A-2D00-4FC3-A94A-7C6FD352E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0895B-5678-41B8-A387-A9ED06494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49950-0FC5-4178-8F8E-F35C8A607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C8DCA-6E59-4C24-B064-5FB3E60B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1922-62EF-4068-9305-2AB6E07C638F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A54B2-0293-4EEA-946B-97E21553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6BB14-F437-4B21-801C-9332CB74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CED-B2E1-468E-B6AD-270CBAC58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13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3D9DA-37BD-4112-9BAE-C2CC28E9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2CB21-88EF-42AC-96D9-2AB0320F1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B8AE1-665D-41A7-B021-92F552B33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A309C8-A798-4A09-9006-AAC6C18D9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194CF-8ED5-437B-A318-E1BBDFF73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0FA32-AC66-4F3F-8E80-66C8B844B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1922-62EF-4068-9305-2AB6E07C638F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AC2097-03AB-4B7A-8DA5-07CBB9A40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EC9956-3DB6-4797-90F3-EB7D83C1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CED-B2E1-468E-B6AD-270CBAC58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60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083E-641D-4D47-89FD-3CBC7034B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CBDCE-1001-4B42-832B-AFB99A0C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1922-62EF-4068-9305-2AB6E07C638F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AE265-B605-49F7-B477-146282F2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AA992-7EA8-4FB7-8FAE-FE3AFE3C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CED-B2E1-468E-B6AD-270CBAC58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77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CF165-4A27-46EF-AA21-4FD59C5B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1922-62EF-4068-9305-2AB6E07C638F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A706A-4ED6-444A-A5DF-A3B4BAF9B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DDD98-A434-41C8-B032-04B8D337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CED-B2E1-468E-B6AD-270CBAC58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70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9ECE-0637-44BC-96F7-14CE606D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D9052-EE3E-4E06-B525-2192461C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00AC1-4411-41B1-ABE4-18757CCF1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C1E47-FA31-4156-9B62-0EA572DE3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1922-62EF-4068-9305-2AB6E07C638F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86485-9D9C-47B3-807F-ED2EB4475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0776C-FB02-4313-A903-A7D27F8A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CED-B2E1-468E-B6AD-270CBAC58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2E8B-F91D-324A-923D-23C87EAD236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8136-19D0-0D47-AA01-79AB869C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73227-33B1-4D86-AD31-18DBFD02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DDC47-8AC6-46AE-BD91-E765603D5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13C42-0116-49BD-91BA-30A49A813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6DF2D-EE8B-419B-8385-2A6C9CEF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1922-62EF-4068-9305-2AB6E07C638F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10524-7DF1-4CD6-A4DF-C636B896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E1094-7504-42B1-8910-AEDD9568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CED-B2E1-468E-B6AD-270CBAC58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03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05EB-C980-4836-B680-F3537655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48864B-84FE-41CE-B88E-3DEF1FA18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A043E-666A-4AFD-853A-D0BC2CE3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1922-62EF-4068-9305-2AB6E07C638F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F27F9-D4A1-4FE1-BD9A-4DF263AC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7FD59-EE1F-4D68-8A3F-16748876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CED-B2E1-468E-B6AD-270CBAC58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28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9BBF1-FAD2-4365-9A58-535DCD971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F2328-431E-47C6-8FB1-2A26CC2AF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251C-9ACB-4A84-A263-3CAC2AA8A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1922-62EF-4068-9305-2AB6E07C638F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29F31-4F6C-4E93-AF23-D06055462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02572-81CE-40DE-8F79-A27A27CD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C8CED-B2E1-468E-B6AD-270CBAC58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764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ig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6249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83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i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245600" y="6553200"/>
            <a:ext cx="2336800" cy="228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algn="r"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 algn="r">
              <a:defRPr sz="1400">
                <a:solidFill>
                  <a:schemeClr val="bg1">
                    <a:lumMod val="50000"/>
                  </a:schemeClr>
                </a:solidFill>
              </a:defRPr>
            </a:lvl3pPr>
            <a:lvl4pPr algn="r"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 algn="r"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09600" y="6460437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</a:t>
            </a:r>
            <a:fld id="{ACB74D1C-88DD-4F2A-88DD-C0CDF1A6DD68}" type="slidenum">
              <a:rPr lang="en-US" sz="1200" smtClean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3891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sig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6249" cy="9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73183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200" b="0" i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90600"/>
            <a:ext cx="12192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09600" y="6450498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</a:t>
            </a:r>
            <a:fld id="{ACB74D1C-88DD-4F2A-88DD-C0CDF1A6DD68}" type="slidenum">
              <a:rPr lang="en-US" sz="1200" smtClean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3370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22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2E8B-F91D-324A-923D-23C87EAD236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8136-19D0-0D47-AA01-79AB869C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670629"/>
            <a:ext cx="5181600" cy="35063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670629"/>
            <a:ext cx="5181600" cy="35063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2E8B-F91D-324A-923D-23C87EAD236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8136-19D0-0D47-AA01-79AB869C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11086"/>
            <a:ext cx="10515600" cy="8347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612570"/>
            <a:ext cx="5157787" cy="5445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323771"/>
            <a:ext cx="5157787" cy="28658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12570"/>
            <a:ext cx="5183188" cy="5445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323771"/>
            <a:ext cx="5183188" cy="2865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2E8B-F91D-324A-923D-23C87EAD236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8136-19D0-0D47-AA01-79AB869C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2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2E8B-F91D-324A-923D-23C87EAD236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8136-19D0-0D47-AA01-79AB869C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eedbac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7145" y="2753206"/>
            <a:ext cx="4340728" cy="106689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797627" y="3597441"/>
            <a:ext cx="8666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feedback helps ATD continue to provide top-notch educational programs that help you stay on top of a changing profession. </a:t>
            </a:r>
          </a:p>
          <a:p>
            <a:endParaRPr lang="en-US" sz="2400" dirty="0"/>
          </a:p>
          <a:p>
            <a:r>
              <a:rPr lang="en-US" sz="2400" dirty="0"/>
              <a:t>Evaluations forms for this session are available via the </a:t>
            </a:r>
            <a:r>
              <a:rPr lang="en-US" sz="2400" b="1" dirty="0"/>
              <a:t>mobile app </a:t>
            </a:r>
            <a:r>
              <a:rPr lang="en-US" sz="2400" dirty="0"/>
              <a:t>and at the following link: </a:t>
            </a:r>
            <a:r>
              <a:rPr lang="en-US" sz="2400" dirty="0">
                <a:hlinkClick r:id="rId3"/>
              </a:rPr>
              <a:t>http://www.atdconference.org/attendees.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40114"/>
            <a:ext cx="3932237" cy="13316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40114"/>
            <a:ext cx="6172200" cy="42209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91542"/>
            <a:ext cx="3932237" cy="2777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2E8B-F91D-324A-923D-23C87EAD236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8136-19D0-0D47-AA01-79AB869C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11086"/>
            <a:ext cx="3932237" cy="11284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11086"/>
            <a:ext cx="6172200" cy="4249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59314"/>
            <a:ext cx="3932237" cy="30096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22E8B-F91D-324A-923D-23C87EAD236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8136-19D0-0D47-AA01-79AB869C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40114"/>
            <a:ext cx="10515600" cy="880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99657"/>
            <a:ext cx="10515600" cy="3477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22E8B-F91D-324A-923D-23C87EAD236E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D8136-19D0-0D47-AA01-79AB869C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3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A9F8E4-0510-4BE1-93D0-24C46065E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54273-DA08-415E-9247-D165B0D7E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B343C-5E06-4EBD-BD7B-5E1202EF3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51922-62EF-4068-9305-2AB6E07C638F}" type="datetimeFigureOut">
              <a:rPr lang="en-US" smtClean="0"/>
              <a:t>4/27/2018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21D1A-6306-471F-8244-D2CEEA185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C76AC-406D-4721-BC26-14349D281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C8CED-B2E1-468E-B6AD-270CBAC583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3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04" r:id="rId13"/>
    <p:sldLayoutId id="214748370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CF8D37-D100-4613-842E-D5760E7BD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44" y="300782"/>
            <a:ext cx="11920331" cy="33086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06DFF8-CBB4-4957-86A4-15B567BE723A}"/>
              </a:ext>
            </a:extLst>
          </p:cNvPr>
          <p:cNvSpPr txBox="1"/>
          <p:nvPr/>
        </p:nvSpPr>
        <p:spPr>
          <a:xfrm>
            <a:off x="704099" y="4159224"/>
            <a:ext cx="71375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the Complexity out of Training Needs Assessment:</a:t>
            </a:r>
          </a:p>
          <a:p>
            <a:r>
              <a:rPr lang="en-US" sz="22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proven and a Practical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1D2B5-1608-4162-B063-80F94551D00B}"/>
              </a:ext>
            </a:extLst>
          </p:cNvPr>
          <p:cNvSpPr txBox="1"/>
          <p:nvPr/>
        </p:nvSpPr>
        <p:spPr>
          <a:xfrm>
            <a:off x="731331" y="5752630"/>
            <a:ext cx="623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Terrence Donahue</a:t>
            </a:r>
          </a:p>
          <a:p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 Director, Learning, Emerson Electric</a:t>
            </a:r>
          </a:p>
        </p:txBody>
      </p:sp>
    </p:spTree>
    <p:extLst>
      <p:ext uri="{BB962C8B-B14F-4D97-AF65-F5344CB8AC3E}">
        <p14:creationId xmlns:p14="http://schemas.microsoft.com/office/powerpoint/2010/main" val="330514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630680"/>
          <a:ext cx="114253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9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Requests for Training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Training is a solution</a:t>
                      </a:r>
                      <a:r>
                        <a:rPr lang="en-US" sz="2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performance discrepancy when it is identified that employees lack knowledge and skill to perform as expected.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/>
          </p:nvPr>
        </p:nvGraphicFramePr>
        <p:xfrm>
          <a:off x="381000" y="3246120"/>
          <a:ext cx="1142535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9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Determining Future</a:t>
                      </a:r>
                      <a:r>
                        <a:rPr lang="en-US" sz="2200" baseline="0" dirty="0">
                          <a:solidFill>
                            <a:schemeClr val="bg1"/>
                          </a:solidFill>
                        </a:rPr>
                        <a:t> Needs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 algn="l" defTabSz="914400" rtl="0" eaLnBrk="1" latinLnBrk="0" hangingPunct="1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the knowledge and skill</a:t>
                      </a:r>
                      <a:r>
                        <a:rPr lang="en-US" sz="2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that will be needed in the future and how training can help equip employees with these skills.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>
            <p:extLst/>
          </p:nvPr>
        </p:nvGraphicFramePr>
        <p:xfrm>
          <a:off x="381000" y="4846320"/>
          <a:ext cx="114253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9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9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Evaluating Existing Curriculum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training solutions in your current</a:t>
                      </a:r>
                      <a:r>
                        <a:rPr lang="en-US" sz="2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curriculum portfolio  are  still necessary, relevant, and effective.</a:t>
                      </a:r>
                    </a:p>
                    <a:p>
                      <a:pPr marL="234950" indent="0"/>
                      <a:endParaRPr lang="en-US" sz="2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09600" y="411162"/>
            <a:ext cx="10896600" cy="655638"/>
          </a:xfrm>
        </p:spPr>
        <p:txBody>
          <a:bodyPr>
            <a:normAutofit/>
          </a:bodyPr>
          <a:lstStyle/>
          <a:p>
            <a:r>
              <a:rPr lang="en-US" dirty="0"/>
              <a:t>Three Occasions to Determine Training Needs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4C44E-99F2-45B2-8D87-1E9E3C5BA1CF}"/>
              </a:ext>
            </a:extLst>
          </p:cNvPr>
          <p:cNvSpPr txBox="1"/>
          <p:nvPr/>
        </p:nvSpPr>
        <p:spPr>
          <a:xfrm>
            <a:off x="5366084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FEF178-3223-4C6B-BCD8-200FCE3D9A6A}"/>
              </a:ext>
            </a:extLst>
          </p:cNvPr>
          <p:cNvSpPr/>
          <p:nvPr/>
        </p:nvSpPr>
        <p:spPr>
          <a:xfrm>
            <a:off x="694679" y="6208763"/>
            <a:ext cx="110192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Attribution: 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Performance Maker Group LLC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Copyright 2009 Milwaukee, WI Used with permission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9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339993"/>
              </p:ext>
            </p:extLst>
          </p:nvPr>
        </p:nvGraphicFramePr>
        <p:xfrm>
          <a:off x="381000" y="1630680"/>
          <a:ext cx="114253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9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Requests for Training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 algn="ctr"/>
                      <a:r>
                        <a:rPr lang="en-US" sz="6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Reactive</a:t>
                      </a:r>
                      <a:endParaRPr lang="en-US" sz="6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747798"/>
              </p:ext>
            </p:extLst>
          </p:nvPr>
        </p:nvGraphicFramePr>
        <p:xfrm>
          <a:off x="381000" y="3246120"/>
          <a:ext cx="1142535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9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Determining Future</a:t>
                      </a:r>
                      <a:r>
                        <a:rPr lang="en-US" sz="2200" baseline="0" dirty="0">
                          <a:solidFill>
                            <a:schemeClr val="bg1"/>
                          </a:solidFill>
                        </a:rPr>
                        <a:t> Needs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 algn="ctr" defTabSz="914400" rtl="0" eaLnBrk="1" latinLnBrk="0" hangingPunct="1"/>
                      <a:r>
                        <a:rPr lang="en-US" sz="6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Proactive</a:t>
                      </a:r>
                      <a:endParaRPr lang="en-US" sz="66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222694"/>
              </p:ext>
            </p:extLst>
          </p:nvPr>
        </p:nvGraphicFramePr>
        <p:xfrm>
          <a:off x="381000" y="4846320"/>
          <a:ext cx="114253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9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9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Evaluating Existing Curriculum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 algn="ctr"/>
                      <a:r>
                        <a:rPr lang="en-US" sz="6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Evaluative</a:t>
                      </a:r>
                      <a:endParaRPr lang="en-US" sz="66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09600" y="411162"/>
            <a:ext cx="10896600" cy="655638"/>
          </a:xfrm>
        </p:spPr>
        <p:txBody>
          <a:bodyPr>
            <a:normAutofit/>
          </a:bodyPr>
          <a:lstStyle/>
          <a:p>
            <a:r>
              <a:rPr lang="en-US" dirty="0"/>
              <a:t>Three Occasions to Determine Training Needs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6084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B7516-D527-4010-B6E6-694DABC054A0}"/>
              </a:ext>
            </a:extLst>
          </p:cNvPr>
          <p:cNvSpPr/>
          <p:nvPr/>
        </p:nvSpPr>
        <p:spPr>
          <a:xfrm>
            <a:off x="694679" y="6208763"/>
            <a:ext cx="110192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Attribution: 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Performance Maker Group LLC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Copyright 2009 Milwaukee, WI Used with permission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0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630680"/>
          <a:ext cx="114253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9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Requests for Training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Training is a solution</a:t>
                      </a:r>
                      <a:r>
                        <a:rPr lang="en-US" sz="2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performance discrepancy when it is identified that employees lack knowledge and skill to perform as expected.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/>
          </p:nvPr>
        </p:nvGraphicFramePr>
        <p:xfrm>
          <a:off x="381000" y="3246120"/>
          <a:ext cx="1142535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9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Determining Future</a:t>
                      </a:r>
                      <a:r>
                        <a:rPr lang="en-US" sz="2200" baseline="0" dirty="0">
                          <a:solidFill>
                            <a:schemeClr val="bg1"/>
                          </a:solidFill>
                        </a:rPr>
                        <a:t> Needs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 algn="l" defTabSz="914400" rtl="0" eaLnBrk="1" latinLnBrk="0" hangingPunct="1"/>
                      <a:r>
                        <a:rPr lang="en-US" sz="22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the knowledge and skill</a:t>
                      </a:r>
                      <a:r>
                        <a:rPr lang="en-US" sz="2200" b="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that will be needed in the future and how training can help equip employees with these skills.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>
            <p:extLst/>
          </p:nvPr>
        </p:nvGraphicFramePr>
        <p:xfrm>
          <a:off x="381000" y="4846320"/>
          <a:ext cx="114253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9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9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Evaluating Existing Curriculum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/>
                      <a:r>
                        <a:rPr lang="en-US" sz="22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training solutions in your current</a:t>
                      </a:r>
                      <a:r>
                        <a:rPr lang="en-US" sz="2200" b="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curriculum portfolio  are  still necessary, relevant, and effective.</a:t>
                      </a:r>
                      <a:endParaRPr lang="en-US" sz="2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34950" indent="0"/>
                      <a:endParaRPr lang="en-US" sz="2200" b="0" kern="1200" baseline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09600" y="411162"/>
            <a:ext cx="11196756" cy="655638"/>
          </a:xfrm>
        </p:spPr>
        <p:txBody>
          <a:bodyPr>
            <a:normAutofit/>
          </a:bodyPr>
          <a:lstStyle/>
          <a:p>
            <a:r>
              <a:rPr lang="en-US" dirty="0"/>
              <a:t>Three Occasions to Determine Training Needs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0F39B1-C589-4971-8C2E-32D0454E3D78}"/>
              </a:ext>
            </a:extLst>
          </p:cNvPr>
          <p:cNvSpPr txBox="1"/>
          <p:nvPr/>
        </p:nvSpPr>
        <p:spPr>
          <a:xfrm>
            <a:off x="5366084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DB30D7-6211-4C40-8B07-CABB47B28CD9}"/>
              </a:ext>
            </a:extLst>
          </p:cNvPr>
          <p:cNvSpPr/>
          <p:nvPr/>
        </p:nvSpPr>
        <p:spPr>
          <a:xfrm>
            <a:off x="694679" y="6208763"/>
            <a:ext cx="110192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Attribution: 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Performance Maker Group LLC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Copyright 2009 Milwaukee, WI Used with permission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7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87" y="1050888"/>
            <a:ext cx="11506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/>
              <a:t>Expected Performance </a:t>
            </a:r>
            <a:r>
              <a:rPr lang="mr-IN" sz="2800" b="1" dirty="0"/>
              <a:t>–</a:t>
            </a:r>
            <a:r>
              <a:rPr lang="en-US" sz="2800" b="1" dirty="0"/>
              <a:t> Actual Performance = Performance Discrepancy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" y="2546390"/>
            <a:ext cx="3886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200" i="1" dirty="0"/>
              <a:t>What is the discrepancy?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2200" i="1" dirty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200" i="1" dirty="0"/>
              <a:t>What is/are the cause(s)?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2200" i="1" dirty="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200" i="1" dirty="0"/>
              <a:t>How can we fix it?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1B99D9-4C1B-4E7F-B2FE-65B4499731EB}"/>
              </a:ext>
            </a:extLst>
          </p:cNvPr>
          <p:cNvSpPr/>
          <p:nvPr/>
        </p:nvSpPr>
        <p:spPr>
          <a:xfrm>
            <a:off x="539262" y="6115208"/>
            <a:ext cx="11235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Attribution: The Performance Discrepancy: Allison Rosette, 1987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Job Performance Puzzle, 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Performance Maker Group LLC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Copyright 2009 Milwaukee, WI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Used with permission.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92A3F-7DD6-4CE3-9694-269611AEA842}"/>
              </a:ext>
            </a:extLst>
          </p:cNvPr>
          <p:cNvSpPr txBox="1"/>
          <p:nvPr/>
        </p:nvSpPr>
        <p:spPr>
          <a:xfrm>
            <a:off x="5319058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3</a:t>
            </a:r>
          </a:p>
        </p:txBody>
      </p:sp>
      <p:pic>
        <p:nvPicPr>
          <p:cNvPr id="16" name="Picture 6" descr="\\emrsn.org\gdc\FSEC_STLEC\Training_Center\Shared Images\Puzzle Pieces\With Titles\Conditions.png">
            <a:extLst>
              <a:ext uri="{FF2B5EF4-FFF2-40B4-BE49-F238E27FC236}">
                <a16:creationId xmlns:a16="http://schemas.microsoft.com/office/drawing/2014/main" id="{EC2C7630-CE83-4F97-8667-2F3A14BF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3313416" y="908604"/>
            <a:ext cx="5687684" cy="5687684"/>
          </a:xfrm>
          <a:prstGeom prst="rect">
            <a:avLst/>
          </a:prstGeom>
          <a:noFill/>
        </p:spPr>
      </p:pic>
      <p:pic>
        <p:nvPicPr>
          <p:cNvPr id="17" name="Picture 8" descr="\\emrsn.org\gdc\FSEC_STLEC\Training_Center\Shared Images\Puzzle Pieces\With Titles\Knowledge and Skill.png">
            <a:extLst>
              <a:ext uri="{FF2B5EF4-FFF2-40B4-BE49-F238E27FC236}">
                <a16:creationId xmlns:a16="http://schemas.microsoft.com/office/drawing/2014/main" id="{EEDDC81F-5C1B-47B3-BECA-E8EFCD90A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3313416" y="908604"/>
            <a:ext cx="5687684" cy="5687684"/>
          </a:xfrm>
          <a:prstGeom prst="rect">
            <a:avLst/>
          </a:prstGeom>
          <a:noFill/>
        </p:spPr>
      </p:pic>
      <p:pic>
        <p:nvPicPr>
          <p:cNvPr id="18" name="Picture 7" descr="\\emrsn.org\gdc\FSEC_STLEC\Training_Center\Shared Images\Puzzle Pieces\With Titles\Feedback.png">
            <a:extLst>
              <a:ext uri="{FF2B5EF4-FFF2-40B4-BE49-F238E27FC236}">
                <a16:creationId xmlns:a16="http://schemas.microsoft.com/office/drawing/2014/main" id="{8BF7B330-752D-401D-A47F-343BFBC78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/>
          </a:blip>
          <a:srcRect/>
          <a:stretch>
            <a:fillRect/>
          </a:stretch>
        </p:blipFill>
        <p:spPr bwMode="auto">
          <a:xfrm>
            <a:off x="3313416" y="908604"/>
            <a:ext cx="5687684" cy="5687684"/>
          </a:xfrm>
          <a:prstGeom prst="rect">
            <a:avLst/>
          </a:prstGeom>
          <a:noFill/>
        </p:spPr>
      </p:pic>
      <p:pic>
        <p:nvPicPr>
          <p:cNvPr id="19" name="Picture 9" descr="\\emrsn.org\gdc\FSEC_STLEC\Training_Center\Shared Images\Puzzle Pieces\With Titles\Measurement.png">
            <a:extLst>
              <a:ext uri="{FF2B5EF4-FFF2-40B4-BE49-F238E27FC236}">
                <a16:creationId xmlns:a16="http://schemas.microsoft.com/office/drawing/2014/main" id="{5FBA80A3-83D6-4C79-9236-A8872A048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/>
          </a:blip>
          <a:srcRect/>
          <a:stretch>
            <a:fillRect/>
          </a:stretch>
        </p:blipFill>
        <p:spPr bwMode="auto">
          <a:xfrm>
            <a:off x="3313416" y="908604"/>
            <a:ext cx="5687684" cy="5687684"/>
          </a:xfrm>
          <a:prstGeom prst="rect">
            <a:avLst/>
          </a:prstGeom>
          <a:noFill/>
        </p:spPr>
      </p:pic>
      <p:pic>
        <p:nvPicPr>
          <p:cNvPr id="20" name="Picture 10" descr="\\emrsn.org\gdc\FSEC_STLEC\Training_Center\Shared Images\Puzzle Pieces\With Titles\Motivation.png">
            <a:extLst>
              <a:ext uri="{FF2B5EF4-FFF2-40B4-BE49-F238E27FC236}">
                <a16:creationId xmlns:a16="http://schemas.microsoft.com/office/drawing/2014/main" id="{84384C47-CF7E-4A97-A8A5-1A0BE69EA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/>
          </a:blip>
          <a:srcRect/>
          <a:stretch>
            <a:fillRect/>
          </a:stretch>
        </p:blipFill>
        <p:spPr bwMode="auto">
          <a:xfrm>
            <a:off x="3313416" y="908604"/>
            <a:ext cx="5687684" cy="5687684"/>
          </a:xfrm>
          <a:prstGeom prst="rect">
            <a:avLst/>
          </a:prstGeom>
          <a:noFill/>
        </p:spPr>
      </p:pic>
      <p:pic>
        <p:nvPicPr>
          <p:cNvPr id="21" name="Picture 5" descr="\\emrsn.org\gdc\FSEC_STLEC\Training_Center\Shared Images\Puzzle Pieces\With Titles\Capacity.png">
            <a:extLst>
              <a:ext uri="{FF2B5EF4-FFF2-40B4-BE49-F238E27FC236}">
                <a16:creationId xmlns:a16="http://schemas.microsoft.com/office/drawing/2014/main" id="{76D68067-75A1-4511-815A-B8C03F14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alphaModFix/>
          </a:blip>
          <a:srcRect/>
          <a:stretch>
            <a:fillRect/>
          </a:stretch>
        </p:blipFill>
        <p:spPr bwMode="auto">
          <a:xfrm>
            <a:off x="3313416" y="908604"/>
            <a:ext cx="5687684" cy="5687684"/>
          </a:xfrm>
          <a:prstGeom prst="rect">
            <a:avLst/>
          </a:prstGeom>
          <a:noFill/>
        </p:spPr>
      </p:pic>
      <p:pic>
        <p:nvPicPr>
          <p:cNvPr id="22" name="Picture 4" descr="\\emrsn.org\gdc\FSEC_STLEC\Training_Center\Shared Images\Puzzle Pieces\With Titles\Standards.png">
            <a:extLst>
              <a:ext uri="{FF2B5EF4-FFF2-40B4-BE49-F238E27FC236}">
                <a16:creationId xmlns:a16="http://schemas.microsoft.com/office/drawing/2014/main" id="{E432190B-5A76-4F81-94F3-7CC65BBC8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/>
          </a:blip>
          <a:srcRect/>
          <a:stretch>
            <a:fillRect/>
          </a:stretch>
        </p:blipFill>
        <p:spPr bwMode="auto">
          <a:xfrm>
            <a:off x="3313416" y="908604"/>
            <a:ext cx="5687684" cy="5687684"/>
          </a:xfrm>
          <a:prstGeom prst="rect">
            <a:avLst/>
          </a:prstGeom>
          <a:noFill/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52FD1586-C435-47C8-91D7-2D25273C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14" y="381000"/>
            <a:ext cx="10972800" cy="731838"/>
          </a:xfrm>
        </p:spPr>
        <p:txBody>
          <a:bodyPr>
            <a:normAutofit/>
          </a:bodyPr>
          <a:lstStyle/>
          <a:p>
            <a:r>
              <a:rPr lang="en-US" dirty="0"/>
              <a:t>Situation 1: Request-based Training Needs Assessment</a:t>
            </a:r>
          </a:p>
        </p:txBody>
      </p:sp>
    </p:spTree>
    <p:extLst>
      <p:ext uri="{BB962C8B-B14F-4D97-AF65-F5344CB8AC3E}">
        <p14:creationId xmlns:p14="http://schemas.microsoft.com/office/powerpoint/2010/main" val="32451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85" y="3657786"/>
            <a:ext cx="31705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only time you should offer training as a solution to a job performance discrepancy is when you have confirmed that poor performance is caused by a lack of knowledge and skill.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731838"/>
          </a:xfrm>
        </p:spPr>
        <p:txBody>
          <a:bodyPr>
            <a:normAutofit/>
          </a:bodyPr>
          <a:lstStyle/>
          <a:p>
            <a:r>
              <a:rPr lang="en-US" dirty="0"/>
              <a:t>Situation 1: Request-based Training Needs Assessment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38387" y="1050888"/>
            <a:ext cx="1150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Expected Performance </a:t>
            </a:r>
            <a:r>
              <a:rPr lang="mr-IN" b="1" dirty="0"/>
              <a:t>–</a:t>
            </a:r>
            <a:r>
              <a:rPr lang="en-US" b="1" dirty="0"/>
              <a:t> Actual Performance = Performance Discrepancy</a:t>
            </a:r>
          </a:p>
        </p:txBody>
      </p:sp>
      <p:pic>
        <p:nvPicPr>
          <p:cNvPr id="36" name="Picture 9" descr="\\emrsn.org\gdc\FSEC_STLEC\Training_Center\Shared Images\Puzzle Pieces\With Titles\Measurement.png">
            <a:extLst>
              <a:ext uri="{FF2B5EF4-FFF2-40B4-BE49-F238E27FC236}">
                <a16:creationId xmlns:a16="http://schemas.microsoft.com/office/drawing/2014/main" id="{8EB43349-2113-4119-844B-D26B41EC6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47000"/>
          </a:blip>
          <a:srcRect/>
          <a:stretch>
            <a:fillRect/>
          </a:stretch>
        </p:blipFill>
        <p:spPr bwMode="auto">
          <a:xfrm>
            <a:off x="3343208" y="933732"/>
            <a:ext cx="5628100" cy="5628100"/>
          </a:xfrm>
          <a:prstGeom prst="rect">
            <a:avLst/>
          </a:prstGeom>
          <a:noFill/>
        </p:spPr>
      </p:pic>
      <p:pic>
        <p:nvPicPr>
          <p:cNvPr id="37" name="Picture 10" descr="\\emrsn.org\gdc\FSEC_STLEC\Training_Center\Shared Images\Puzzle Pieces\With Titles\Motivation.png">
            <a:extLst>
              <a:ext uri="{FF2B5EF4-FFF2-40B4-BE49-F238E27FC236}">
                <a16:creationId xmlns:a16="http://schemas.microsoft.com/office/drawing/2014/main" id="{3CDF8DCE-596F-4B8D-A4C0-C2AB9F931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 amt="49000"/>
          </a:blip>
          <a:srcRect/>
          <a:stretch>
            <a:fillRect/>
          </a:stretch>
        </p:blipFill>
        <p:spPr bwMode="auto">
          <a:xfrm>
            <a:off x="3343208" y="933732"/>
            <a:ext cx="5628100" cy="5628100"/>
          </a:xfrm>
          <a:prstGeom prst="rect">
            <a:avLst/>
          </a:prstGeom>
          <a:noFill/>
        </p:spPr>
      </p:pic>
      <p:pic>
        <p:nvPicPr>
          <p:cNvPr id="38" name="Picture 5" descr="\\emrsn.org\gdc\FSEC_STLEC\Training_Center\Shared Images\Puzzle Pieces\With Titles\Capacity.png">
            <a:extLst>
              <a:ext uri="{FF2B5EF4-FFF2-40B4-BE49-F238E27FC236}">
                <a16:creationId xmlns:a16="http://schemas.microsoft.com/office/drawing/2014/main" id="{9BC70E10-052A-40E8-A5DF-528CC7C37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47000"/>
          </a:blip>
          <a:srcRect/>
          <a:stretch>
            <a:fillRect/>
          </a:stretch>
        </p:blipFill>
        <p:spPr bwMode="auto">
          <a:xfrm>
            <a:off x="3343208" y="933732"/>
            <a:ext cx="5628100" cy="5628100"/>
          </a:xfrm>
          <a:prstGeom prst="rect">
            <a:avLst/>
          </a:prstGeom>
          <a:noFill/>
        </p:spPr>
      </p:pic>
      <p:pic>
        <p:nvPicPr>
          <p:cNvPr id="39" name="Picture 4" descr="\\emrsn.org\gdc\FSEC_STLEC\Training_Center\Shared Images\Puzzle Pieces\With Titles\Standards.png">
            <a:extLst>
              <a:ext uri="{FF2B5EF4-FFF2-40B4-BE49-F238E27FC236}">
                <a16:creationId xmlns:a16="http://schemas.microsoft.com/office/drawing/2014/main" id="{939C1D7A-9FBD-4681-81E9-53B66E379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45000"/>
          </a:blip>
          <a:srcRect/>
          <a:stretch>
            <a:fillRect/>
          </a:stretch>
        </p:blipFill>
        <p:spPr bwMode="auto">
          <a:xfrm>
            <a:off x="3343208" y="933732"/>
            <a:ext cx="5628100" cy="5628100"/>
          </a:xfrm>
          <a:prstGeom prst="rect">
            <a:avLst/>
          </a:prstGeom>
          <a:noFill/>
        </p:spPr>
      </p:pic>
      <p:pic>
        <p:nvPicPr>
          <p:cNvPr id="40" name="Picture 6" descr="\\emrsn.org\gdc\FSEC_STLEC\Training_Center\Shared Images\Puzzle Pieces\With Titles\Conditions.png">
            <a:extLst>
              <a:ext uri="{FF2B5EF4-FFF2-40B4-BE49-F238E27FC236}">
                <a16:creationId xmlns:a16="http://schemas.microsoft.com/office/drawing/2014/main" id="{81106896-5D0E-46FF-93DE-089B9EE31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 amt="38000"/>
          </a:blip>
          <a:srcRect/>
          <a:stretch>
            <a:fillRect/>
          </a:stretch>
        </p:blipFill>
        <p:spPr bwMode="auto">
          <a:xfrm>
            <a:off x="3343208" y="933732"/>
            <a:ext cx="5628100" cy="5628100"/>
          </a:xfrm>
          <a:prstGeom prst="rect">
            <a:avLst/>
          </a:prstGeom>
          <a:noFill/>
        </p:spPr>
      </p:pic>
      <p:pic>
        <p:nvPicPr>
          <p:cNvPr id="41" name="Picture 8" descr="\\emrsn.org\gdc\FSEC_STLEC\Training_Center\Shared Images\Puzzle Pieces\With Titles\Knowledge and Skill.png">
            <a:extLst>
              <a:ext uri="{FF2B5EF4-FFF2-40B4-BE49-F238E27FC236}">
                <a16:creationId xmlns:a16="http://schemas.microsoft.com/office/drawing/2014/main" id="{9D0FFC4A-1FD7-437F-AC43-9015B244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3208" y="933732"/>
            <a:ext cx="5628100" cy="5628100"/>
          </a:xfrm>
          <a:prstGeom prst="rect">
            <a:avLst/>
          </a:prstGeom>
          <a:noFill/>
        </p:spPr>
      </p:pic>
      <p:pic>
        <p:nvPicPr>
          <p:cNvPr id="42" name="Picture 7" descr="\\emrsn.org\gdc\FSEC_STLEC\Training_Center\Shared Images\Puzzle Pieces\With Titles\Feedback.png">
            <a:extLst>
              <a:ext uri="{FF2B5EF4-FFF2-40B4-BE49-F238E27FC236}">
                <a16:creationId xmlns:a16="http://schemas.microsoft.com/office/drawing/2014/main" id="{828F681B-FDE4-4678-90BD-DBB4961BD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 amt="46000"/>
          </a:blip>
          <a:srcRect/>
          <a:stretch>
            <a:fillRect/>
          </a:stretch>
        </p:blipFill>
        <p:spPr bwMode="auto">
          <a:xfrm>
            <a:off x="3343208" y="933732"/>
            <a:ext cx="5628100" cy="5628100"/>
          </a:xfrm>
          <a:prstGeom prst="rect">
            <a:avLst/>
          </a:prstGeom>
          <a:noFill/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A078658-FF2B-452D-909F-82FCF44ABEFF}"/>
              </a:ext>
            </a:extLst>
          </p:cNvPr>
          <p:cNvSpPr/>
          <p:nvPr/>
        </p:nvSpPr>
        <p:spPr>
          <a:xfrm>
            <a:off x="539262" y="6115208"/>
            <a:ext cx="11235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Job Performance Puzzle, 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Performance Maker Group LLC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Copyright 2009 Milwaukee, WI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Used with permission.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011B9D-716A-43C7-A50B-DA482BF5A6E9}"/>
              </a:ext>
            </a:extLst>
          </p:cNvPr>
          <p:cNvSpPr txBox="1"/>
          <p:nvPr/>
        </p:nvSpPr>
        <p:spPr>
          <a:xfrm>
            <a:off x="5319058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3</a:t>
            </a:r>
          </a:p>
        </p:txBody>
      </p:sp>
    </p:spTree>
    <p:extLst>
      <p:ext uri="{BB962C8B-B14F-4D97-AF65-F5344CB8AC3E}">
        <p14:creationId xmlns:p14="http://schemas.microsoft.com/office/powerpoint/2010/main" val="13964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ining Needs AssessmentTDFINAL_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89" y="1098252"/>
            <a:ext cx="3796922" cy="565782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The Four Phases of a Request-based TNA: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highlight>
                  <a:srgbClr val="000080"/>
                </a:highlight>
              </a:rPr>
              <a:t>Phase 1: Gather Job Performance Data</a:t>
            </a:r>
          </a:p>
          <a:p>
            <a:pPr marL="0" indent="0">
              <a:buNone/>
            </a:pPr>
            <a:r>
              <a:rPr lang="en-US" sz="2800" b="1" dirty="0"/>
              <a:t>Phase 2: Conduct a Performance Analysis</a:t>
            </a:r>
          </a:p>
          <a:p>
            <a:pPr marL="0" indent="0">
              <a:buNone/>
            </a:pPr>
            <a:r>
              <a:rPr lang="en-US" sz="2800" b="1" dirty="0"/>
              <a:t>Phase 3: Conduct a Cost-Benefit Analysis</a:t>
            </a:r>
          </a:p>
          <a:p>
            <a:pPr marL="0" indent="0">
              <a:buNone/>
            </a:pPr>
            <a:r>
              <a:rPr lang="en-US" sz="2800" b="1" dirty="0"/>
              <a:t>Phase 4: Make Decision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246889" y="1716951"/>
            <a:ext cx="3796922" cy="1489590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37A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387643"/>
            <a:ext cx="10972800" cy="731837"/>
          </a:xfrm>
        </p:spPr>
        <p:txBody>
          <a:bodyPr>
            <a:normAutofit/>
          </a:bodyPr>
          <a:lstStyle/>
          <a:p>
            <a:r>
              <a:rPr lang="en-US" dirty="0"/>
              <a:t>Situation 1: Request-based Training Needs Assessment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4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CB23F9F-401E-4ACC-98C3-E976620C7441}"/>
              </a:ext>
            </a:extLst>
          </p:cNvPr>
          <p:cNvSpPr/>
          <p:nvPr/>
        </p:nvSpPr>
        <p:spPr>
          <a:xfrm>
            <a:off x="7606572" y="2292780"/>
            <a:ext cx="536713" cy="3379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ining Needs AssessmentTDFINAL_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89" y="1098252"/>
            <a:ext cx="3796922" cy="565782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7642"/>
            <a:ext cx="10972800" cy="731838"/>
          </a:xfrm>
        </p:spPr>
        <p:txBody>
          <a:bodyPr/>
          <a:lstStyle/>
          <a:p>
            <a:r>
              <a:rPr lang="en-US" dirty="0"/>
              <a:t>Situation 1: Request-based Training Needs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The Four Phases of a Request-based TNA: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Phase 1: Gather Job Performance Data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highlight>
                  <a:srgbClr val="000080"/>
                </a:highlight>
              </a:rPr>
              <a:t>Phase 2: Conduct a Performance Analysis</a:t>
            </a:r>
          </a:p>
          <a:p>
            <a:pPr marL="0" indent="0">
              <a:buNone/>
            </a:pPr>
            <a:r>
              <a:rPr lang="en-US" sz="2800" b="1" dirty="0"/>
              <a:t>Phase 3: Conduct a Cost-Benefit Analysis</a:t>
            </a:r>
          </a:p>
          <a:p>
            <a:pPr marL="0" indent="0">
              <a:buNone/>
            </a:pPr>
            <a:r>
              <a:rPr lang="en-US" sz="2800" b="1" dirty="0"/>
              <a:t>Phase 4: Make Decision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246889" y="3226119"/>
            <a:ext cx="3795822" cy="67817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37A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4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ACB91AA-5ECC-46EC-9AC1-D0AC70250146}"/>
              </a:ext>
            </a:extLst>
          </p:cNvPr>
          <p:cNvSpPr/>
          <p:nvPr/>
        </p:nvSpPr>
        <p:spPr>
          <a:xfrm>
            <a:off x="7606572" y="3447816"/>
            <a:ext cx="536713" cy="3379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ining Needs AssessmentTDFINAL_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89" y="1098252"/>
            <a:ext cx="3796922" cy="565782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7642"/>
            <a:ext cx="10972800" cy="731838"/>
          </a:xfrm>
        </p:spPr>
        <p:txBody>
          <a:bodyPr/>
          <a:lstStyle/>
          <a:p>
            <a:r>
              <a:rPr lang="en-US" dirty="0"/>
              <a:t>Situation 1: Request-based Training Needs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The Four Phases of a Request-based TNA: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Phase 1: Gather Job Performance Data</a:t>
            </a:r>
          </a:p>
          <a:p>
            <a:pPr marL="0" indent="0">
              <a:buNone/>
            </a:pPr>
            <a:r>
              <a:rPr lang="en-US" sz="2800" b="1" dirty="0"/>
              <a:t>Phase 2: Conduct a Performance Analysis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highlight>
                  <a:srgbClr val="000080"/>
                </a:highlight>
              </a:rPr>
              <a:t>Phase 3: Conduct a Cost-Benefit Analysis</a:t>
            </a:r>
          </a:p>
          <a:p>
            <a:pPr marL="0" indent="0">
              <a:buNone/>
            </a:pPr>
            <a:r>
              <a:rPr lang="en-US" sz="2800" b="1" dirty="0"/>
              <a:t>Phase 4: Make Decision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246889" y="3919977"/>
            <a:ext cx="3796922" cy="873741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37A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4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029BE5D-D9A6-4935-A55F-E9263B04D264}"/>
              </a:ext>
            </a:extLst>
          </p:cNvPr>
          <p:cNvSpPr/>
          <p:nvPr/>
        </p:nvSpPr>
        <p:spPr>
          <a:xfrm>
            <a:off x="7606572" y="4229867"/>
            <a:ext cx="536713" cy="3379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aining Needs AssessmentTDFINAL_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89" y="1098252"/>
            <a:ext cx="3796922" cy="565782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7642"/>
            <a:ext cx="10972800" cy="731838"/>
          </a:xfrm>
        </p:spPr>
        <p:txBody>
          <a:bodyPr/>
          <a:lstStyle/>
          <a:p>
            <a:r>
              <a:rPr lang="en-US" dirty="0"/>
              <a:t>Situation 1: Request-based Training Needs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The Four Phases of a Request-based TNA: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Phase 1: Gather Job Performance Data</a:t>
            </a:r>
          </a:p>
          <a:p>
            <a:pPr marL="0" indent="0">
              <a:buNone/>
            </a:pPr>
            <a:r>
              <a:rPr lang="en-US" sz="2800" b="1" dirty="0"/>
              <a:t>Phase 2: Conduct a Performance Analysis</a:t>
            </a:r>
          </a:p>
          <a:p>
            <a:pPr marL="0" indent="0">
              <a:buNone/>
            </a:pPr>
            <a:r>
              <a:rPr lang="en-US" sz="2800" b="1" dirty="0"/>
              <a:t>Phase 3: Conduct a Cost-Benefit Analysis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highlight>
                  <a:srgbClr val="000080"/>
                </a:highlight>
              </a:rPr>
              <a:t>Phase 4: Make Decision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246889" y="4869918"/>
            <a:ext cx="3796922" cy="1025728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37A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4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763BC02-2D7D-40E0-BE2C-95E493CF85CF}"/>
              </a:ext>
            </a:extLst>
          </p:cNvPr>
          <p:cNvSpPr/>
          <p:nvPr/>
        </p:nvSpPr>
        <p:spPr>
          <a:xfrm>
            <a:off x="7606572" y="5216459"/>
            <a:ext cx="536713" cy="3379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9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261313"/>
              </p:ext>
            </p:extLst>
          </p:nvPr>
        </p:nvGraphicFramePr>
        <p:xfrm>
          <a:off x="381000" y="1630680"/>
          <a:ext cx="114253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9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Requests for Training</a:t>
                      </a:r>
                    </a:p>
                  </a:txBody>
                  <a:tcPr anchor="ctr">
                    <a:lnR w="12700" cmpd="sng">
                      <a:noFill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/>
                      <a:r>
                        <a:rPr lang="en-US" sz="22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Training is a solution</a:t>
                      </a:r>
                      <a:r>
                        <a:rPr lang="en-US" sz="2200" b="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performance discrepancy when it is identified that employees lack knowledge and skill to perform as expected.</a:t>
                      </a:r>
                      <a:endParaRPr lang="en-US" sz="2200" b="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284580"/>
              </p:ext>
            </p:extLst>
          </p:nvPr>
        </p:nvGraphicFramePr>
        <p:xfrm>
          <a:off x="381000" y="3246120"/>
          <a:ext cx="1142535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9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Determining Future</a:t>
                      </a:r>
                      <a:r>
                        <a:rPr lang="en-US" sz="2200" baseline="0" dirty="0">
                          <a:solidFill>
                            <a:schemeClr val="bg1"/>
                          </a:solidFill>
                        </a:rPr>
                        <a:t> Needs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 algn="l" defTabSz="914400" rtl="0" eaLnBrk="1" latinLnBrk="0" hangingPunct="1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the knowledge and skill</a:t>
                      </a:r>
                      <a:r>
                        <a:rPr lang="en-US" sz="2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that will be needed in the future and how training can help equip employees with these skills.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196043"/>
              </p:ext>
            </p:extLst>
          </p:nvPr>
        </p:nvGraphicFramePr>
        <p:xfrm>
          <a:off x="381000" y="4846320"/>
          <a:ext cx="114253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9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9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Evaluating Existing Curriculum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/>
                      <a:r>
                        <a:rPr lang="en-US" sz="22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training solutions in your current</a:t>
                      </a:r>
                      <a:r>
                        <a:rPr lang="en-US" sz="2200" b="0" kern="120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curriculum portfolio  are  still necessary, relevant, and effective.</a:t>
                      </a:r>
                    </a:p>
                    <a:p>
                      <a:pPr marL="234950" indent="0"/>
                      <a:endParaRPr lang="en-US" sz="2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09600" y="411162"/>
            <a:ext cx="11430000" cy="655638"/>
          </a:xfrm>
        </p:spPr>
        <p:txBody>
          <a:bodyPr>
            <a:normAutofit/>
          </a:bodyPr>
          <a:lstStyle/>
          <a:p>
            <a:r>
              <a:rPr lang="en-US" dirty="0"/>
              <a:t>Three Occasions to Determine Training Needs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F79B4C-21F5-4F97-9927-9B18895B5C2E}"/>
              </a:ext>
            </a:extLst>
          </p:cNvPr>
          <p:cNvSpPr/>
          <p:nvPr/>
        </p:nvSpPr>
        <p:spPr>
          <a:xfrm>
            <a:off x="694679" y="6208763"/>
            <a:ext cx="110192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Attribution: 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Performance Maker Group LLC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Copyright 2009 Milwaukee, WI Used with permission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1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1435957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" y="-7254"/>
            <a:ext cx="9242142" cy="6715125"/>
          </a:xfrm>
          <a:prstGeom prst="rect">
            <a:avLst/>
          </a:prstGeom>
        </p:spPr>
      </p:pic>
      <p:pic>
        <p:nvPicPr>
          <p:cNvPr id="5" name="Picture 4" descr="iStock_000011435957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917" y="701"/>
            <a:ext cx="9242142" cy="6600825"/>
          </a:xfrm>
          <a:prstGeom prst="rect">
            <a:avLst/>
          </a:prstGeom>
        </p:spPr>
      </p:pic>
      <p:sp>
        <p:nvSpPr>
          <p:cNvPr id="3" name="Right Triangle 2"/>
          <p:cNvSpPr/>
          <p:nvPr/>
        </p:nvSpPr>
        <p:spPr>
          <a:xfrm>
            <a:off x="15875" y="72659"/>
            <a:ext cx="11003419" cy="6797240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77" y="4354870"/>
            <a:ext cx="71375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the Complexity out of Training Needs Assessment:</a:t>
            </a:r>
          </a:p>
          <a:p>
            <a:r>
              <a:rPr lang="en-US" sz="2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proven and a Practical Approach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09" y="5948276"/>
            <a:ext cx="623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Terrence Donahue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 Director, Learning, Emerson Electric</a:t>
            </a:r>
            <a:endParaRPr lang="en-US" sz="20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522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ining Needs AssessmentTDFINAL_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03" y="1095960"/>
            <a:ext cx="3798461" cy="56601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162"/>
            <a:ext cx="10972800" cy="731838"/>
          </a:xfrm>
        </p:spPr>
        <p:txBody>
          <a:bodyPr/>
          <a:lstStyle/>
          <a:p>
            <a:r>
              <a:rPr lang="en-US" dirty="0"/>
              <a:t>Situation 2: Determining Future Training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highlight>
                  <a:srgbClr val="000080"/>
                </a:highlight>
              </a:rPr>
              <a:t>Phase 1: Gather Information</a:t>
            </a:r>
          </a:p>
          <a:p>
            <a:pPr marL="0" indent="0">
              <a:buNone/>
            </a:pPr>
            <a:r>
              <a:rPr lang="en-US" sz="2800" b="1" dirty="0"/>
              <a:t>Phase 2: Interview Stakeholders</a:t>
            </a:r>
          </a:p>
          <a:p>
            <a:pPr marL="0" indent="0">
              <a:buNone/>
            </a:pPr>
            <a:r>
              <a:rPr lang="en-US" sz="2800" b="1" dirty="0"/>
              <a:t>Phase 3: Analyze Information</a:t>
            </a:r>
          </a:p>
          <a:p>
            <a:pPr marL="0" indent="0">
              <a:buNone/>
            </a:pPr>
            <a:r>
              <a:rPr lang="en-US" sz="2800" b="1" dirty="0"/>
              <a:t>Phase 4: Write Proposal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5306" y="2174040"/>
            <a:ext cx="3793857" cy="990600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37A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5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12A8F26-E0B6-4AE3-9B00-18A3CDFE76F4}"/>
              </a:ext>
            </a:extLst>
          </p:cNvPr>
          <p:cNvSpPr/>
          <p:nvPr/>
        </p:nvSpPr>
        <p:spPr>
          <a:xfrm>
            <a:off x="7606572" y="2533415"/>
            <a:ext cx="536713" cy="3379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5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162"/>
            <a:ext cx="10972800" cy="731838"/>
          </a:xfrm>
        </p:spPr>
        <p:txBody>
          <a:bodyPr/>
          <a:lstStyle/>
          <a:p>
            <a:r>
              <a:rPr lang="en-US" dirty="0"/>
              <a:t>Situation 2: Determining Future Training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Phase 1: Gather Information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highlight>
                  <a:srgbClr val="000080"/>
                </a:highlight>
              </a:rPr>
              <a:t>Phase 2: Interview Stakeholders</a:t>
            </a:r>
          </a:p>
          <a:p>
            <a:pPr marL="0" indent="0">
              <a:buNone/>
            </a:pPr>
            <a:r>
              <a:rPr lang="en-US" sz="2800" b="1" dirty="0"/>
              <a:t>Phase 3: Analyze Information</a:t>
            </a:r>
          </a:p>
          <a:p>
            <a:pPr marL="0" indent="0">
              <a:buNone/>
            </a:pPr>
            <a:r>
              <a:rPr lang="en-US" sz="2800" b="1" dirty="0"/>
              <a:t>Phase 4: Write Proposal</a:t>
            </a:r>
          </a:p>
        </p:txBody>
      </p:sp>
      <p:sp>
        <p:nvSpPr>
          <p:cNvPr id="7" name="Rectangle 6"/>
          <p:cNvSpPr/>
          <p:nvPr/>
        </p:nvSpPr>
        <p:spPr>
          <a:xfrm>
            <a:off x="8250704" y="3206541"/>
            <a:ext cx="3798460" cy="2783184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37A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5</a:t>
            </a:r>
          </a:p>
        </p:txBody>
      </p:sp>
      <p:pic>
        <p:nvPicPr>
          <p:cNvPr id="9" name="Picture 8" descr="Training Needs AssessmentTDFINAL_-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03" y="1095960"/>
            <a:ext cx="3798461" cy="56601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7D4F8390-7C2B-4A30-85FD-75368D588F34}"/>
              </a:ext>
            </a:extLst>
          </p:cNvPr>
          <p:cNvSpPr/>
          <p:nvPr/>
        </p:nvSpPr>
        <p:spPr>
          <a:xfrm>
            <a:off x="7606572" y="4374251"/>
            <a:ext cx="536713" cy="3379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3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162"/>
            <a:ext cx="10972800" cy="731838"/>
          </a:xfrm>
        </p:spPr>
        <p:txBody>
          <a:bodyPr/>
          <a:lstStyle/>
          <a:p>
            <a:r>
              <a:rPr lang="en-US" dirty="0"/>
              <a:t>Situation 2: Determining Future Training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Phase 1: Gather Information</a:t>
            </a:r>
          </a:p>
          <a:p>
            <a:pPr marL="0" indent="0">
              <a:buNone/>
            </a:pPr>
            <a:r>
              <a:rPr lang="en-US" sz="2800" b="1" dirty="0"/>
              <a:t>Phase 2: Interview Stakeholders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highlight>
                  <a:srgbClr val="000080"/>
                </a:highlight>
              </a:rPr>
              <a:t>Phase 3: Analyze Information</a:t>
            </a:r>
          </a:p>
          <a:p>
            <a:pPr marL="0" indent="0">
              <a:buNone/>
            </a:pPr>
            <a:r>
              <a:rPr lang="en-US" sz="2800" b="1" dirty="0"/>
              <a:t>Phase 4: Write Proposal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2630" y="1371599"/>
            <a:ext cx="3776534" cy="596229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37A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6</a:t>
            </a:r>
          </a:p>
        </p:txBody>
      </p:sp>
      <p:pic>
        <p:nvPicPr>
          <p:cNvPr id="6" name="Picture 5" descr="Training Needs AssessmentTDFINAL_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215" y="1114972"/>
            <a:ext cx="3784949" cy="563998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1DB9BEEE-03B7-4525-B0AF-4EBAC5EF2EF0}"/>
              </a:ext>
            </a:extLst>
          </p:cNvPr>
          <p:cNvSpPr/>
          <p:nvPr/>
        </p:nvSpPr>
        <p:spPr>
          <a:xfrm>
            <a:off x="7606572" y="1450564"/>
            <a:ext cx="536713" cy="3379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3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162"/>
            <a:ext cx="10972800" cy="731838"/>
          </a:xfrm>
        </p:spPr>
        <p:txBody>
          <a:bodyPr/>
          <a:lstStyle/>
          <a:p>
            <a:r>
              <a:rPr lang="en-US" dirty="0"/>
              <a:t>Situation 2: Determining Future Training Needs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Phase 1: Gather Information</a:t>
            </a:r>
          </a:p>
          <a:p>
            <a:pPr marL="0" indent="0">
              <a:buNone/>
            </a:pPr>
            <a:r>
              <a:rPr lang="en-US" sz="2800" b="1" dirty="0"/>
              <a:t>Phase 2: Interview Stakeholders</a:t>
            </a:r>
          </a:p>
          <a:p>
            <a:pPr marL="0" indent="0">
              <a:buNone/>
            </a:pPr>
            <a:r>
              <a:rPr lang="en-US" sz="2800" b="1" dirty="0"/>
              <a:t>Phase 3: Analyze Information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highlight>
                  <a:srgbClr val="000080"/>
                </a:highlight>
              </a:rPr>
              <a:t>Phase 4: Write Proposal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64790" y="1951839"/>
            <a:ext cx="3784374" cy="2372174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37A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6</a:t>
            </a:r>
          </a:p>
        </p:txBody>
      </p:sp>
      <p:pic>
        <p:nvPicPr>
          <p:cNvPr id="8" name="Picture 7" descr="Training Needs AssessmentTDFINAL_-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215" y="1114972"/>
            <a:ext cx="3784949" cy="563998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5B5A72A-ADF7-4066-9A46-81D321070792}"/>
              </a:ext>
            </a:extLst>
          </p:cNvPr>
          <p:cNvSpPr/>
          <p:nvPr/>
        </p:nvSpPr>
        <p:spPr>
          <a:xfrm>
            <a:off x="7606572" y="2810132"/>
            <a:ext cx="536713" cy="3379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6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314875"/>
              </p:ext>
            </p:extLst>
          </p:nvPr>
        </p:nvGraphicFramePr>
        <p:xfrm>
          <a:off x="381000" y="1630680"/>
          <a:ext cx="114253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9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Requests for Training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/>
                      <a:r>
                        <a:rPr lang="en-US" sz="2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Training is a solution</a:t>
                      </a:r>
                      <a:r>
                        <a:rPr lang="en-US" sz="2200" b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performance discrepancy when it is identified that employees lack knowledge and skill to perform as expected.</a:t>
                      </a:r>
                      <a:endParaRPr lang="en-US" sz="22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658109"/>
              </p:ext>
            </p:extLst>
          </p:nvPr>
        </p:nvGraphicFramePr>
        <p:xfrm>
          <a:off x="381000" y="3246120"/>
          <a:ext cx="1142535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9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Determining Future</a:t>
                      </a:r>
                      <a:r>
                        <a:rPr lang="en-US" sz="2200" baseline="0" dirty="0">
                          <a:solidFill>
                            <a:schemeClr val="bg1"/>
                          </a:solidFill>
                        </a:rPr>
                        <a:t> Needs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 algn="l" defTabSz="914400" rtl="0" eaLnBrk="1" latinLnBrk="0" hangingPunct="1"/>
                      <a:r>
                        <a:rPr lang="en-US" sz="22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the knowledge and skill</a:t>
                      </a:r>
                      <a:r>
                        <a:rPr lang="en-US" sz="2200" b="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that will be needed in the future and how training can help equip employees with these skills.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540747"/>
              </p:ext>
            </p:extLst>
          </p:nvPr>
        </p:nvGraphicFramePr>
        <p:xfrm>
          <a:off x="381000" y="4846320"/>
          <a:ext cx="114253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9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9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Evaluating Existing Curriculum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training solutions in your current</a:t>
                      </a:r>
                      <a:r>
                        <a:rPr lang="en-US" sz="2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curriculum portfolio  are  still necessary, relevant, and effective.</a:t>
                      </a:r>
                    </a:p>
                    <a:p>
                      <a:pPr marL="234950" indent="0"/>
                      <a:endParaRPr lang="en-US" sz="2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09600" y="411162"/>
            <a:ext cx="11277600" cy="655638"/>
          </a:xfrm>
        </p:spPr>
        <p:txBody>
          <a:bodyPr>
            <a:normAutofit/>
          </a:bodyPr>
          <a:lstStyle/>
          <a:p>
            <a:r>
              <a:rPr lang="en-US" dirty="0"/>
              <a:t>Three Occasions to Determine Training Needs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418215-2EBD-40FC-BC6A-ADB2921F6500}"/>
              </a:ext>
            </a:extLst>
          </p:cNvPr>
          <p:cNvSpPr/>
          <p:nvPr/>
        </p:nvSpPr>
        <p:spPr>
          <a:xfrm>
            <a:off x="694679" y="6208763"/>
            <a:ext cx="110192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Attribution: 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Performance Maker Group LLC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Copyright 2009 Milwaukee, WI Used with permission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7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ining Needs AssessmentTDFINAL_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49" y="1114973"/>
            <a:ext cx="3784949" cy="563998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162"/>
            <a:ext cx="10972800" cy="731838"/>
          </a:xfrm>
        </p:spPr>
        <p:txBody>
          <a:bodyPr/>
          <a:lstStyle/>
          <a:p>
            <a:r>
              <a:rPr lang="en-US" dirty="0"/>
              <a:t>Situation 3: Evaluating Existing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highlight>
                  <a:srgbClr val="000080"/>
                </a:highlight>
              </a:rPr>
              <a:t>Phase 1: List all Training Courses</a:t>
            </a:r>
          </a:p>
          <a:p>
            <a:pPr marL="0" indent="0">
              <a:buNone/>
            </a:pPr>
            <a:r>
              <a:rPr lang="en-US" sz="2800" b="1" dirty="0"/>
              <a:t>Phase 2: Analyze Each Training Course</a:t>
            </a:r>
          </a:p>
          <a:p>
            <a:pPr marL="0" indent="0">
              <a:buNone/>
            </a:pPr>
            <a:r>
              <a:rPr lang="en-US" sz="2800" b="1" dirty="0"/>
              <a:t>Phase 3: Determine to Continue or Discontinue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0984" y="2255879"/>
            <a:ext cx="3779913" cy="668423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37A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7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438D6CD-E625-45B1-9507-D91B231B0FDD}"/>
              </a:ext>
            </a:extLst>
          </p:cNvPr>
          <p:cNvSpPr/>
          <p:nvPr/>
        </p:nvSpPr>
        <p:spPr>
          <a:xfrm>
            <a:off x="7606572" y="2389036"/>
            <a:ext cx="536713" cy="3379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162"/>
            <a:ext cx="10972800" cy="731838"/>
          </a:xfrm>
        </p:spPr>
        <p:txBody>
          <a:bodyPr/>
          <a:lstStyle/>
          <a:p>
            <a:r>
              <a:rPr lang="en-US" dirty="0"/>
              <a:t>Situation 3: Evaluating Existing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Phase 1: List all Training Courses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highlight>
                  <a:srgbClr val="000080"/>
                </a:highlight>
              </a:rPr>
              <a:t>Phase 2: Analyze Each Training Course</a:t>
            </a:r>
          </a:p>
          <a:p>
            <a:pPr marL="0" indent="0">
              <a:buNone/>
            </a:pPr>
            <a:r>
              <a:rPr lang="en-US" sz="2800" b="1" dirty="0"/>
              <a:t>Phase 3: Determine to Continue or Discontinue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4364" y="3014440"/>
            <a:ext cx="3776534" cy="2802806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37A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7</a:t>
            </a:r>
          </a:p>
        </p:txBody>
      </p:sp>
      <p:pic>
        <p:nvPicPr>
          <p:cNvPr id="7" name="Picture 6" descr="Training Needs AssessmentTDFINAL_-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49" y="1124912"/>
            <a:ext cx="3784949" cy="563998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8654719-FF7F-4DA1-B774-FDBE492CFF03}"/>
              </a:ext>
            </a:extLst>
          </p:cNvPr>
          <p:cNvSpPr/>
          <p:nvPr/>
        </p:nvSpPr>
        <p:spPr>
          <a:xfrm>
            <a:off x="7606572" y="4205801"/>
            <a:ext cx="536713" cy="3379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162"/>
            <a:ext cx="10972800" cy="731838"/>
          </a:xfrm>
        </p:spPr>
        <p:txBody>
          <a:bodyPr/>
          <a:lstStyle/>
          <a:p>
            <a:r>
              <a:rPr lang="en-US" dirty="0"/>
              <a:t>Situation 3: Evaluating Existing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Phase 1: List all Training Courses</a:t>
            </a:r>
          </a:p>
          <a:p>
            <a:pPr marL="0" indent="0">
              <a:buNone/>
            </a:pPr>
            <a:r>
              <a:rPr lang="en-US" sz="2800" b="1" dirty="0"/>
              <a:t>Phase 2: Analyze Each Training Course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highlight>
                  <a:srgbClr val="000080"/>
                </a:highlight>
              </a:rPr>
              <a:t>Phase 3: Determine to Continue or Discontinue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4364" y="1312221"/>
            <a:ext cx="3774932" cy="3166492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37A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8</a:t>
            </a:r>
          </a:p>
        </p:txBody>
      </p:sp>
      <p:pic>
        <p:nvPicPr>
          <p:cNvPr id="4" name="Picture 3" descr="Training Needs AssessmentTDFINAL_-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88" y="1114973"/>
            <a:ext cx="3775508" cy="56259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8F67C0A-1C8B-4162-AA8F-CA37809016CE}"/>
              </a:ext>
            </a:extLst>
          </p:cNvPr>
          <p:cNvSpPr/>
          <p:nvPr/>
        </p:nvSpPr>
        <p:spPr>
          <a:xfrm>
            <a:off x="7666532" y="2697510"/>
            <a:ext cx="536713" cy="3379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9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162"/>
            <a:ext cx="10972800" cy="731838"/>
          </a:xfrm>
        </p:spPr>
        <p:txBody>
          <a:bodyPr>
            <a:noAutofit/>
          </a:bodyPr>
          <a:lstStyle/>
          <a:p>
            <a:r>
              <a:rPr lang="en-US" dirty="0"/>
              <a:t>Use the Request-based Needs Assessment Planner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highlight>
                  <a:srgbClr val="000080"/>
                </a:highlight>
              </a:rPr>
              <a:t>The Requested </a:t>
            </a:r>
            <a:r>
              <a:rPr lang="en-US" b="1" dirty="0">
                <a:solidFill>
                  <a:schemeClr val="bg1"/>
                </a:solidFill>
                <a:highlight>
                  <a:srgbClr val="000080"/>
                </a:highlight>
              </a:rPr>
              <a:t>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The Target Audience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The Expected Outcomes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263146" y="2038388"/>
            <a:ext cx="3700254" cy="1543012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9</a:t>
            </a:r>
          </a:p>
        </p:txBody>
      </p:sp>
      <p:pic>
        <p:nvPicPr>
          <p:cNvPr id="11" name="Picture 10" descr="Training Needs AssessmentTDFINAL_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81" y="1143000"/>
            <a:ext cx="3698119" cy="55106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07B697D7-984D-435E-BABA-C5A6DCAEAA59}"/>
              </a:ext>
            </a:extLst>
          </p:cNvPr>
          <p:cNvSpPr/>
          <p:nvPr/>
        </p:nvSpPr>
        <p:spPr>
          <a:xfrm>
            <a:off x="7606572" y="2882324"/>
            <a:ext cx="536713" cy="3379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5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ining Needs AssessmentTDFINAL_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81" y="1143000"/>
            <a:ext cx="3698119" cy="55106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162"/>
            <a:ext cx="10972800" cy="731838"/>
          </a:xfrm>
        </p:spPr>
        <p:txBody>
          <a:bodyPr/>
          <a:lstStyle/>
          <a:p>
            <a:r>
              <a:rPr lang="en-US" dirty="0"/>
              <a:t>Use the Request-based Needs Assessment Planner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The Requested Program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highlight>
                  <a:srgbClr val="000080"/>
                </a:highlight>
              </a:rPr>
              <a:t>The Target Audience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The Expected Outcomes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255306" y="3496620"/>
            <a:ext cx="3708094" cy="2806703"/>
          </a:xfrm>
          <a:prstGeom prst="rect">
            <a:avLst/>
          </a:prstGeom>
          <a:solidFill>
            <a:schemeClr val="accent1">
              <a:lumMod val="40000"/>
              <a:lumOff val="6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9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05B9934-3CA8-4103-9509-CBE0E1C9D117}"/>
              </a:ext>
            </a:extLst>
          </p:cNvPr>
          <p:cNvSpPr/>
          <p:nvPr/>
        </p:nvSpPr>
        <p:spPr>
          <a:xfrm>
            <a:off x="7606572" y="4675031"/>
            <a:ext cx="536713" cy="3379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5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707748" y="411162"/>
            <a:ext cx="11348417" cy="655638"/>
          </a:xfrm>
        </p:spPr>
        <p:txBody>
          <a:bodyPr>
            <a:normAutofit/>
          </a:bodyPr>
          <a:lstStyle/>
          <a:p>
            <a:r>
              <a:rPr lang="en-US" dirty="0"/>
              <a:t>Organizational Learning and Performance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DF9CFC-BAFA-429A-9E8C-AF1862BFF5D2}"/>
              </a:ext>
            </a:extLst>
          </p:cNvPr>
          <p:cNvGrpSpPr/>
          <p:nvPr/>
        </p:nvGrpSpPr>
        <p:grpSpPr>
          <a:xfrm>
            <a:off x="99390" y="3437842"/>
            <a:ext cx="6026449" cy="1441310"/>
            <a:chOff x="2682951" y="4194375"/>
            <a:chExt cx="2921359" cy="1562100"/>
          </a:xfrm>
          <a:gradFill flip="none" rotWithShape="1">
            <a:gsLst>
              <a:gs pos="0">
                <a:srgbClr val="0037A4">
                  <a:shade val="30000"/>
                  <a:satMod val="115000"/>
                </a:srgbClr>
              </a:gs>
              <a:gs pos="50000">
                <a:srgbClr val="0037A4">
                  <a:shade val="67500"/>
                  <a:satMod val="115000"/>
                </a:srgbClr>
              </a:gs>
              <a:gs pos="100000">
                <a:srgbClr val="0037A4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C1E440DE-94DD-4E63-8375-603493A6F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951" y="4194375"/>
              <a:ext cx="2921359" cy="15621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BD4D7D47-0C08-4B16-9A2D-2C4FDBB61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322" y="5153462"/>
              <a:ext cx="1182988" cy="603013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9923B4-A580-4BE3-9308-39F541033B5B}"/>
              </a:ext>
            </a:extLst>
          </p:cNvPr>
          <p:cNvGrpSpPr/>
          <p:nvPr/>
        </p:nvGrpSpPr>
        <p:grpSpPr>
          <a:xfrm>
            <a:off x="3685467" y="2881458"/>
            <a:ext cx="5344543" cy="1441309"/>
            <a:chOff x="4905808" y="3476826"/>
            <a:chExt cx="2590802" cy="1562100"/>
          </a:xfrm>
          <a:gradFill flip="none" rotWithShape="1">
            <a:gsLst>
              <a:gs pos="0">
                <a:srgbClr val="4976C7">
                  <a:shade val="30000"/>
                  <a:satMod val="115000"/>
                </a:srgbClr>
              </a:gs>
              <a:gs pos="50000">
                <a:srgbClr val="4976C7">
                  <a:shade val="67500"/>
                  <a:satMod val="115000"/>
                </a:srgbClr>
              </a:gs>
              <a:gs pos="100000">
                <a:srgbClr val="4976C7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542826D-0207-496E-A7CB-4C98069B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08" y="3476826"/>
              <a:ext cx="2590800" cy="15621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2D6C50B7-99F8-48EA-BF9D-B0CF96423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3320" y="4441249"/>
              <a:ext cx="793290" cy="597677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E1B8310-CEA7-4DDE-8D97-0830FED22129}"/>
              </a:ext>
            </a:extLst>
          </p:cNvPr>
          <p:cNvSpPr>
            <a:spLocks/>
          </p:cNvSpPr>
          <p:nvPr/>
        </p:nvSpPr>
        <p:spPr bwMode="auto">
          <a:xfrm>
            <a:off x="7393530" y="2329997"/>
            <a:ext cx="4662635" cy="14413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F2E6BE-7576-43FD-A92E-15D2700F3375}"/>
              </a:ext>
            </a:extLst>
          </p:cNvPr>
          <p:cNvSpPr/>
          <p:nvPr/>
        </p:nvSpPr>
        <p:spPr bwMode="auto">
          <a:xfrm>
            <a:off x="690836" y="3680772"/>
            <a:ext cx="3026164" cy="119345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Training</a:t>
            </a:r>
          </a:p>
          <a:p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Needs Assessment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ED4047-CC8B-447C-B92B-F6411A519C87}"/>
              </a:ext>
            </a:extLst>
          </p:cNvPr>
          <p:cNvSpPr/>
          <p:nvPr/>
        </p:nvSpPr>
        <p:spPr bwMode="auto">
          <a:xfrm>
            <a:off x="4153486" y="3010977"/>
            <a:ext cx="2603451" cy="1098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sz="2400" b="1" kern="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Education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sz="2400" b="1" kern="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Needs Assessment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1D673E-006C-4B4C-BE59-E2A695C043BD}"/>
              </a:ext>
            </a:extLst>
          </p:cNvPr>
          <p:cNvSpPr/>
          <p:nvPr/>
        </p:nvSpPr>
        <p:spPr bwMode="auto">
          <a:xfrm>
            <a:off x="7916034" y="2549271"/>
            <a:ext cx="2864538" cy="121082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sz="2400" b="1" kern="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Developmental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sz="2400" b="1" kern="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Needs Assessment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E29916-C86F-48AA-9938-CE6DA6C34C2D}"/>
              </a:ext>
            </a:extLst>
          </p:cNvPr>
          <p:cNvSpPr/>
          <p:nvPr/>
        </p:nvSpPr>
        <p:spPr>
          <a:xfrm>
            <a:off x="694679" y="5337869"/>
            <a:ext cx="11019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Attribution: Laird, Dugan; 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Approaches to Training and Development,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Addison-Wesley Publishing Company, Inc., Reading, MA 01867, 1985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Nadler, Leonard 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Training Programs: The Critical Events Model,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Addison-Wesley, Inc., Reading, MA 01867, 1982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ining Needs AssessmentTDFINAL_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80" y="1160426"/>
            <a:ext cx="3698119" cy="54757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1162"/>
            <a:ext cx="10972800" cy="731838"/>
          </a:xfrm>
        </p:spPr>
        <p:txBody>
          <a:bodyPr/>
          <a:lstStyle/>
          <a:p>
            <a:r>
              <a:rPr lang="en-US" dirty="0"/>
              <a:t>Use the Request-based Needs Assessment Planner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The Requested Program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The Target Audience</a:t>
            </a:r>
          </a:p>
          <a:p>
            <a:pPr marL="514350" indent="-514350">
              <a:buClr>
                <a:srgbClr val="002060"/>
              </a:buClr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  <a:highlight>
                  <a:srgbClr val="000080"/>
                </a:highlight>
              </a:rPr>
              <a:t>The Expected Outcomes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3788" y="1449659"/>
            <a:ext cx="3689611" cy="4003287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40047" y="48333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652272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Job Aid Page 10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88F7C10-0DB6-4C25-A4FC-BB67E197C8A2}"/>
              </a:ext>
            </a:extLst>
          </p:cNvPr>
          <p:cNvSpPr/>
          <p:nvPr/>
        </p:nvSpPr>
        <p:spPr>
          <a:xfrm>
            <a:off x="7606572" y="3050771"/>
            <a:ext cx="536713" cy="337931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6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156549"/>
              </p:ext>
            </p:extLst>
          </p:nvPr>
        </p:nvGraphicFramePr>
        <p:xfrm>
          <a:off x="381000" y="1630680"/>
          <a:ext cx="114253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9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Requests for Training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Training is a solution</a:t>
                      </a:r>
                      <a:r>
                        <a:rPr lang="en-US" sz="2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performance discrepancy if it is identified that employees lack knowledge and skill to perform as expected.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617895"/>
              </p:ext>
            </p:extLst>
          </p:nvPr>
        </p:nvGraphicFramePr>
        <p:xfrm>
          <a:off x="381000" y="3246120"/>
          <a:ext cx="1142535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29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Determining Future</a:t>
                      </a:r>
                      <a:r>
                        <a:rPr lang="en-US" sz="2200" baseline="0" dirty="0">
                          <a:solidFill>
                            <a:schemeClr val="bg1"/>
                          </a:solidFill>
                        </a:rPr>
                        <a:t> Needs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 algn="l" defTabSz="914400" rtl="0" eaLnBrk="1" latinLnBrk="0" hangingPunct="1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the knowledge and skill</a:t>
                      </a:r>
                      <a:r>
                        <a:rPr lang="en-US" sz="2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that will be needed in the future and how training can help equip employees with these skills.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142399"/>
              </p:ext>
            </p:extLst>
          </p:nvPr>
        </p:nvGraphicFramePr>
        <p:xfrm>
          <a:off x="381000" y="4846320"/>
          <a:ext cx="114253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9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9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Evaluating Existing Curriculum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0"/>
                      <a:r>
                        <a:rPr lang="en-US" sz="2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if training solutions in your current</a:t>
                      </a:r>
                      <a:r>
                        <a:rPr lang="en-US" sz="2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curriculum portfolio  are  still necessary, relevant, and effective.</a:t>
                      </a:r>
                    </a:p>
                    <a:p>
                      <a:pPr marL="234950" indent="0"/>
                      <a:endParaRPr lang="en-US" sz="2200" b="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09600" y="411162"/>
            <a:ext cx="11430000" cy="655638"/>
          </a:xfrm>
        </p:spPr>
        <p:txBody>
          <a:bodyPr>
            <a:normAutofit/>
          </a:bodyPr>
          <a:lstStyle/>
          <a:p>
            <a:r>
              <a:rPr lang="en-US" dirty="0"/>
              <a:t>Three Occasions to Determine Training Needs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B7F9EC-FAF9-4BE7-AA9D-57A4509C4CB6}"/>
              </a:ext>
            </a:extLst>
          </p:cNvPr>
          <p:cNvSpPr/>
          <p:nvPr/>
        </p:nvSpPr>
        <p:spPr>
          <a:xfrm>
            <a:off x="694679" y="6208763"/>
            <a:ext cx="110192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Attribution: 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Performance Maker Group LLC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Copyright 2009 Milwaukee, WI Used with permission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09600" y="411162"/>
            <a:ext cx="12039600" cy="655638"/>
          </a:xfrm>
        </p:spPr>
        <p:txBody>
          <a:bodyPr>
            <a:normAutofit/>
          </a:bodyPr>
          <a:lstStyle/>
          <a:p>
            <a:r>
              <a:rPr lang="en-US" dirty="0"/>
              <a:t>Connecting the front-end assessment with the back-end evaluation</a:t>
            </a: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C1E440DE-94DD-4E63-8375-603493A6FF4B}"/>
              </a:ext>
            </a:extLst>
          </p:cNvPr>
          <p:cNvSpPr>
            <a:spLocks/>
          </p:cNvSpPr>
          <p:nvPr/>
        </p:nvSpPr>
        <p:spPr bwMode="auto">
          <a:xfrm>
            <a:off x="589539" y="3706800"/>
            <a:ext cx="4015409" cy="13816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BD4D7D47-0C08-4B16-9A2D-2C4FDBB61CC2}"/>
              </a:ext>
            </a:extLst>
          </p:cNvPr>
          <p:cNvSpPr>
            <a:spLocks/>
          </p:cNvSpPr>
          <p:nvPr/>
        </p:nvSpPr>
        <p:spPr bwMode="auto">
          <a:xfrm>
            <a:off x="3077123" y="4318654"/>
            <a:ext cx="1539915" cy="769825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F2E6BE-7576-43FD-A92E-15D2700F3375}"/>
              </a:ext>
            </a:extLst>
          </p:cNvPr>
          <p:cNvSpPr/>
          <p:nvPr/>
        </p:nvSpPr>
        <p:spPr bwMode="auto">
          <a:xfrm>
            <a:off x="677374" y="3830382"/>
            <a:ext cx="2683962" cy="119345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Level 1: Reaction</a:t>
            </a:r>
          </a:p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Did you like it?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8A5D9613-7CFD-45D8-B6CE-20824F66DD32}"/>
              </a:ext>
            </a:extLst>
          </p:cNvPr>
          <p:cNvSpPr>
            <a:spLocks/>
          </p:cNvSpPr>
          <p:nvPr/>
        </p:nvSpPr>
        <p:spPr bwMode="auto">
          <a:xfrm>
            <a:off x="3077124" y="2867301"/>
            <a:ext cx="4015409" cy="14413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65D83718-ED3F-4F35-B476-9CA17C4C50C0}"/>
              </a:ext>
            </a:extLst>
          </p:cNvPr>
          <p:cNvSpPr>
            <a:spLocks/>
          </p:cNvSpPr>
          <p:nvPr/>
        </p:nvSpPr>
        <p:spPr bwMode="auto">
          <a:xfrm>
            <a:off x="5478606" y="3534600"/>
            <a:ext cx="1626018" cy="769825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5A5CD2-4DB0-48F6-94F9-8F098BB525C1}"/>
              </a:ext>
            </a:extLst>
          </p:cNvPr>
          <p:cNvSpPr/>
          <p:nvPr/>
        </p:nvSpPr>
        <p:spPr bwMode="auto">
          <a:xfrm>
            <a:off x="3173315" y="3088260"/>
            <a:ext cx="2683962" cy="119345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Level 2: Learning</a:t>
            </a:r>
          </a:p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Did you learn it?</a:t>
            </a: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EAFBCE5A-B68D-465F-A4D9-68BF2B3805E7}"/>
              </a:ext>
            </a:extLst>
          </p:cNvPr>
          <p:cNvSpPr>
            <a:spLocks/>
          </p:cNvSpPr>
          <p:nvPr/>
        </p:nvSpPr>
        <p:spPr bwMode="auto">
          <a:xfrm>
            <a:off x="5492325" y="2101990"/>
            <a:ext cx="4015409" cy="14413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E532DD16-6FC3-40C6-A6F9-A3CB93DED692}"/>
              </a:ext>
            </a:extLst>
          </p:cNvPr>
          <p:cNvSpPr>
            <a:spLocks/>
          </p:cNvSpPr>
          <p:nvPr/>
        </p:nvSpPr>
        <p:spPr bwMode="auto">
          <a:xfrm>
            <a:off x="7893807" y="2781321"/>
            <a:ext cx="1626018" cy="769825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E081A0-D90F-4DE0-B36D-8A22E3BAAB0A}"/>
              </a:ext>
            </a:extLst>
          </p:cNvPr>
          <p:cNvSpPr/>
          <p:nvPr/>
        </p:nvSpPr>
        <p:spPr bwMode="auto">
          <a:xfrm>
            <a:off x="5628270" y="2325042"/>
            <a:ext cx="3978853" cy="119345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Level 3: Behavior</a:t>
            </a:r>
          </a:p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Are you doing it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4F44CDBC-EE86-4064-B4FC-DB6E0E02BBFE}"/>
              </a:ext>
            </a:extLst>
          </p:cNvPr>
          <p:cNvSpPr>
            <a:spLocks/>
          </p:cNvSpPr>
          <p:nvPr/>
        </p:nvSpPr>
        <p:spPr bwMode="auto">
          <a:xfrm>
            <a:off x="7910847" y="1350874"/>
            <a:ext cx="3961813" cy="1441310"/>
          </a:xfrm>
          <a:prstGeom prst="rect">
            <a:avLst/>
          </a:prstGeom>
          <a:solidFill>
            <a:srgbClr val="00206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76C8A9-7A95-4027-B481-51CB5C1D37A1}"/>
              </a:ext>
            </a:extLst>
          </p:cNvPr>
          <p:cNvSpPr/>
          <p:nvPr/>
        </p:nvSpPr>
        <p:spPr bwMode="auto">
          <a:xfrm>
            <a:off x="8176000" y="1531129"/>
            <a:ext cx="3750268" cy="119345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Level 4: Results</a:t>
            </a:r>
          </a:p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Has Training Changed Things?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F60EB1-3C5B-494C-9D43-D7854AC25E32}"/>
              </a:ext>
            </a:extLst>
          </p:cNvPr>
          <p:cNvSpPr/>
          <p:nvPr/>
        </p:nvSpPr>
        <p:spPr>
          <a:xfrm>
            <a:off x="258417" y="6016784"/>
            <a:ext cx="11817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a typeface="Times New Roman" panose="02020603050405020304" pitchFamily="18" charset="0"/>
              </a:rPr>
              <a:t>Attribution: Kirkpatrick, Donald and James D. Kirkpatrick, </a:t>
            </a:r>
            <a:r>
              <a:rPr lang="en-US" sz="1400" i="1" dirty="0">
                <a:ea typeface="Times New Roman" panose="02020603050405020304" pitchFamily="18" charset="0"/>
              </a:rPr>
              <a:t>Evaluating Training Programs: The Four Levels </a:t>
            </a:r>
            <a:r>
              <a:rPr lang="en-US" sz="1400" dirty="0">
                <a:ea typeface="Times New Roman" panose="02020603050405020304" pitchFamily="18" charset="0"/>
              </a:rPr>
              <a:t>(3rd Edition)Barrett-Koehler, San Francisco, CA, 2006</a:t>
            </a:r>
          </a:p>
          <a:p>
            <a:pPr algn="ctr"/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”The Job Performance Puzzle”, Copyright 2009 </a:t>
            </a:r>
            <a:r>
              <a:rPr lang="en-US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The Performance Maker Group LLC.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Milwaukee, WI Used with permission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5" name="Picture 8" descr="\\emrsn.org\gdc\FSEC_STLEC\Training_Center\Shared Images\Puzzle Pieces\With Titles\Knowledge and Skill.png">
            <a:extLst>
              <a:ext uri="{FF2B5EF4-FFF2-40B4-BE49-F238E27FC236}">
                <a16:creationId xmlns:a16="http://schemas.microsoft.com/office/drawing/2014/main" id="{D80A883C-7F47-4643-955C-AEF62BF10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-202727" y="-34690"/>
            <a:ext cx="3322434" cy="3322434"/>
          </a:xfrm>
          <a:prstGeom prst="rect">
            <a:avLst/>
          </a:prstGeom>
          <a:noFill/>
        </p:spPr>
      </p:pic>
      <p:pic>
        <p:nvPicPr>
          <p:cNvPr id="46" name="Picture 6" descr="\\emrsn.org\gdc\FSEC_STLEC\Training_Center\Shared Images\Puzzle Pieces\With Titles\Conditions.png">
            <a:extLst>
              <a:ext uri="{FF2B5EF4-FFF2-40B4-BE49-F238E27FC236}">
                <a16:creationId xmlns:a16="http://schemas.microsoft.com/office/drawing/2014/main" id="{BDFBA831-F387-419E-82E5-D0CED194A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9156032" y="2893130"/>
            <a:ext cx="3322434" cy="3322434"/>
          </a:xfrm>
          <a:prstGeom prst="rect">
            <a:avLst/>
          </a:prstGeom>
          <a:noFill/>
        </p:spPr>
      </p:pic>
      <p:pic>
        <p:nvPicPr>
          <p:cNvPr id="47" name="Picture 7" descr="\\emrsn.org\gdc\FSEC_STLEC\Training_Center\Shared Images\Puzzle Pieces\With Titles\Feedback.png">
            <a:extLst>
              <a:ext uri="{FF2B5EF4-FFF2-40B4-BE49-F238E27FC236}">
                <a16:creationId xmlns:a16="http://schemas.microsoft.com/office/drawing/2014/main" id="{946003D2-EF66-462C-9AFB-FABB650F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alphaModFix/>
          </a:blip>
          <a:srcRect/>
          <a:stretch>
            <a:fillRect/>
          </a:stretch>
        </p:blipFill>
        <p:spPr bwMode="auto">
          <a:xfrm>
            <a:off x="9156032" y="2893130"/>
            <a:ext cx="3322434" cy="3322434"/>
          </a:xfrm>
          <a:prstGeom prst="rect">
            <a:avLst/>
          </a:prstGeom>
          <a:noFill/>
        </p:spPr>
      </p:pic>
      <p:pic>
        <p:nvPicPr>
          <p:cNvPr id="48" name="Picture 9" descr="\\emrsn.org\gdc\FSEC_STLEC\Training_Center\Shared Images\Puzzle Pieces\With Titles\Measurement.png">
            <a:extLst>
              <a:ext uri="{FF2B5EF4-FFF2-40B4-BE49-F238E27FC236}">
                <a16:creationId xmlns:a16="http://schemas.microsoft.com/office/drawing/2014/main" id="{13B7762B-812C-4EDB-AF5A-778661208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alphaModFix/>
          </a:blip>
          <a:srcRect/>
          <a:stretch>
            <a:fillRect/>
          </a:stretch>
        </p:blipFill>
        <p:spPr bwMode="auto">
          <a:xfrm>
            <a:off x="9156032" y="2893130"/>
            <a:ext cx="3322434" cy="3322434"/>
          </a:xfrm>
          <a:prstGeom prst="rect">
            <a:avLst/>
          </a:prstGeom>
          <a:noFill/>
        </p:spPr>
      </p:pic>
      <p:pic>
        <p:nvPicPr>
          <p:cNvPr id="49" name="Picture 10" descr="\\emrsn.org\gdc\FSEC_STLEC\Training_Center\Shared Images\Puzzle Pieces\With Titles\Motivation.png">
            <a:extLst>
              <a:ext uri="{FF2B5EF4-FFF2-40B4-BE49-F238E27FC236}">
                <a16:creationId xmlns:a16="http://schemas.microsoft.com/office/drawing/2014/main" id="{2A6FC9CF-2EB0-40E6-9459-6695F4196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alphaModFix/>
          </a:blip>
          <a:srcRect/>
          <a:stretch>
            <a:fillRect/>
          </a:stretch>
        </p:blipFill>
        <p:spPr bwMode="auto">
          <a:xfrm>
            <a:off x="9156032" y="2893130"/>
            <a:ext cx="3322434" cy="3322434"/>
          </a:xfrm>
          <a:prstGeom prst="rect">
            <a:avLst/>
          </a:prstGeom>
          <a:noFill/>
        </p:spPr>
      </p:pic>
      <p:pic>
        <p:nvPicPr>
          <p:cNvPr id="50" name="Picture 5" descr="\\emrsn.org\gdc\FSEC_STLEC\Training_Center\Shared Images\Puzzle Pieces\With Titles\Capacity.png">
            <a:extLst>
              <a:ext uri="{FF2B5EF4-FFF2-40B4-BE49-F238E27FC236}">
                <a16:creationId xmlns:a16="http://schemas.microsoft.com/office/drawing/2014/main" id="{3D2AB101-6C01-4DCC-9230-A53592373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alphaModFix/>
          </a:blip>
          <a:srcRect/>
          <a:stretch>
            <a:fillRect/>
          </a:stretch>
        </p:blipFill>
        <p:spPr bwMode="auto">
          <a:xfrm>
            <a:off x="9156032" y="2893130"/>
            <a:ext cx="3322434" cy="3322434"/>
          </a:xfrm>
          <a:prstGeom prst="rect">
            <a:avLst/>
          </a:prstGeom>
          <a:noFill/>
        </p:spPr>
      </p:pic>
      <p:pic>
        <p:nvPicPr>
          <p:cNvPr id="51" name="Picture 4" descr="\\emrsn.org\gdc\FSEC_STLEC\Training_Center\Shared Images\Puzzle Pieces\With Titles\Standards.png">
            <a:extLst>
              <a:ext uri="{FF2B5EF4-FFF2-40B4-BE49-F238E27FC236}">
                <a16:creationId xmlns:a16="http://schemas.microsoft.com/office/drawing/2014/main" id="{315EC9DD-03CE-4FBF-B7EE-69640D32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alphaModFix/>
          </a:blip>
          <a:srcRect/>
          <a:stretch>
            <a:fillRect/>
          </a:stretch>
        </p:blipFill>
        <p:spPr bwMode="auto">
          <a:xfrm>
            <a:off x="9156032" y="2893130"/>
            <a:ext cx="3322434" cy="3322434"/>
          </a:xfrm>
          <a:prstGeom prst="rect">
            <a:avLst/>
          </a:prstGeom>
          <a:noFill/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63E81B-0222-4C86-A2FB-49DF6DA3BE18}"/>
              </a:ext>
            </a:extLst>
          </p:cNvPr>
          <p:cNvCxnSpPr/>
          <p:nvPr/>
        </p:nvCxnSpPr>
        <p:spPr>
          <a:xfrm flipH="1" flipV="1">
            <a:off x="5478606" y="1197957"/>
            <a:ext cx="13719" cy="4729787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\\emrsn.org\gdc\FSEC_STLEC\Training_Center\Shared Images\Puzzle Pieces\With Titles\Knowledge and Skill.png">
            <a:extLst>
              <a:ext uri="{FF2B5EF4-FFF2-40B4-BE49-F238E27FC236}">
                <a16:creationId xmlns:a16="http://schemas.microsoft.com/office/drawing/2014/main" id="{75A56220-2FC3-403D-8BDA-A29F860D7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9153284" y="2890723"/>
            <a:ext cx="3322434" cy="33224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349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09600" y="411162"/>
            <a:ext cx="12039600" cy="655638"/>
          </a:xfrm>
        </p:spPr>
        <p:txBody>
          <a:bodyPr>
            <a:normAutofit/>
          </a:bodyPr>
          <a:lstStyle/>
          <a:p>
            <a:r>
              <a:rPr lang="en-US" dirty="0"/>
              <a:t>Connecting the front-end assessment with the back-end evaluation</a:t>
            </a: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C1E440DE-94DD-4E63-8375-603493A6FF4B}"/>
              </a:ext>
            </a:extLst>
          </p:cNvPr>
          <p:cNvSpPr>
            <a:spLocks/>
          </p:cNvSpPr>
          <p:nvPr/>
        </p:nvSpPr>
        <p:spPr bwMode="auto">
          <a:xfrm>
            <a:off x="589539" y="3706800"/>
            <a:ext cx="4015409" cy="138167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BD4D7D47-0C08-4B16-9A2D-2C4FDBB61CC2}"/>
              </a:ext>
            </a:extLst>
          </p:cNvPr>
          <p:cNvSpPr>
            <a:spLocks/>
          </p:cNvSpPr>
          <p:nvPr/>
        </p:nvSpPr>
        <p:spPr bwMode="auto">
          <a:xfrm>
            <a:off x="3077123" y="4318654"/>
            <a:ext cx="1539915" cy="769825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F2E6BE-7576-43FD-A92E-15D2700F3375}"/>
              </a:ext>
            </a:extLst>
          </p:cNvPr>
          <p:cNvSpPr/>
          <p:nvPr/>
        </p:nvSpPr>
        <p:spPr bwMode="auto">
          <a:xfrm>
            <a:off x="677374" y="3830382"/>
            <a:ext cx="2683962" cy="119345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Level 1: Reaction</a:t>
            </a:r>
          </a:p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Did you like it?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8A5D9613-7CFD-45D8-B6CE-20824F66DD32}"/>
              </a:ext>
            </a:extLst>
          </p:cNvPr>
          <p:cNvSpPr>
            <a:spLocks/>
          </p:cNvSpPr>
          <p:nvPr/>
        </p:nvSpPr>
        <p:spPr bwMode="auto">
          <a:xfrm>
            <a:off x="3077124" y="2867301"/>
            <a:ext cx="4015409" cy="14413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65D83718-ED3F-4F35-B476-9CA17C4C50C0}"/>
              </a:ext>
            </a:extLst>
          </p:cNvPr>
          <p:cNvSpPr>
            <a:spLocks/>
          </p:cNvSpPr>
          <p:nvPr/>
        </p:nvSpPr>
        <p:spPr bwMode="auto">
          <a:xfrm>
            <a:off x="5478606" y="3534600"/>
            <a:ext cx="1626018" cy="769825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5A5CD2-4DB0-48F6-94F9-8F098BB525C1}"/>
              </a:ext>
            </a:extLst>
          </p:cNvPr>
          <p:cNvSpPr/>
          <p:nvPr/>
        </p:nvSpPr>
        <p:spPr bwMode="auto">
          <a:xfrm>
            <a:off x="3173315" y="3088260"/>
            <a:ext cx="2683962" cy="119345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Level 2: Learning</a:t>
            </a:r>
          </a:p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Did you learn it?</a:t>
            </a: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EAFBCE5A-B68D-465F-A4D9-68BF2B3805E7}"/>
              </a:ext>
            </a:extLst>
          </p:cNvPr>
          <p:cNvSpPr>
            <a:spLocks/>
          </p:cNvSpPr>
          <p:nvPr/>
        </p:nvSpPr>
        <p:spPr bwMode="auto">
          <a:xfrm>
            <a:off x="5492325" y="2101990"/>
            <a:ext cx="4015409" cy="14413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E532DD16-6FC3-40C6-A6F9-A3CB93DED692}"/>
              </a:ext>
            </a:extLst>
          </p:cNvPr>
          <p:cNvSpPr>
            <a:spLocks/>
          </p:cNvSpPr>
          <p:nvPr/>
        </p:nvSpPr>
        <p:spPr bwMode="auto">
          <a:xfrm>
            <a:off x="7893807" y="2781321"/>
            <a:ext cx="1626018" cy="769825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1E081A0-D90F-4DE0-B36D-8A22E3BAAB0A}"/>
              </a:ext>
            </a:extLst>
          </p:cNvPr>
          <p:cNvSpPr/>
          <p:nvPr/>
        </p:nvSpPr>
        <p:spPr bwMode="auto">
          <a:xfrm>
            <a:off x="5628270" y="2325042"/>
            <a:ext cx="3978853" cy="119345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Level 3: Behavior</a:t>
            </a:r>
          </a:p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Are you doing it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4F44CDBC-EE86-4064-B4FC-DB6E0E02BBFE}"/>
              </a:ext>
            </a:extLst>
          </p:cNvPr>
          <p:cNvSpPr>
            <a:spLocks/>
          </p:cNvSpPr>
          <p:nvPr/>
        </p:nvSpPr>
        <p:spPr bwMode="auto">
          <a:xfrm>
            <a:off x="7910847" y="1350874"/>
            <a:ext cx="3961813" cy="1441310"/>
          </a:xfrm>
          <a:prstGeom prst="rect">
            <a:avLst/>
          </a:prstGeom>
          <a:solidFill>
            <a:srgbClr val="00206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76C8A9-7A95-4027-B481-51CB5C1D37A1}"/>
              </a:ext>
            </a:extLst>
          </p:cNvPr>
          <p:cNvSpPr/>
          <p:nvPr/>
        </p:nvSpPr>
        <p:spPr bwMode="auto">
          <a:xfrm>
            <a:off x="8176000" y="1531129"/>
            <a:ext cx="3750268" cy="119345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Level 4: Results</a:t>
            </a:r>
          </a:p>
          <a:p>
            <a:r>
              <a:rPr lang="en-US" sz="2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Has Training Changed Things?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F60EB1-3C5B-494C-9D43-D7854AC25E32}"/>
              </a:ext>
            </a:extLst>
          </p:cNvPr>
          <p:cNvSpPr/>
          <p:nvPr/>
        </p:nvSpPr>
        <p:spPr>
          <a:xfrm>
            <a:off x="258417" y="6016784"/>
            <a:ext cx="11817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ea typeface="Times New Roman" panose="02020603050405020304" pitchFamily="18" charset="0"/>
              </a:rPr>
              <a:t>Attribution: Kirkpatrick, Donald and James D. Kirkpatrick, </a:t>
            </a:r>
            <a:r>
              <a:rPr lang="en-US" sz="1400" i="1" dirty="0">
                <a:ea typeface="Times New Roman" panose="02020603050405020304" pitchFamily="18" charset="0"/>
              </a:rPr>
              <a:t>Evaluating Training Programs: The Four Levels </a:t>
            </a:r>
            <a:r>
              <a:rPr lang="en-US" sz="1400" dirty="0">
                <a:ea typeface="Times New Roman" panose="02020603050405020304" pitchFamily="18" charset="0"/>
              </a:rPr>
              <a:t>(3rd Edition)Barrett-Koehler, San Francisco, CA, 2006</a:t>
            </a:r>
          </a:p>
          <a:p>
            <a:pPr algn="ctr"/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”The Job Performance Puzzle”, Copyright 2009 </a:t>
            </a:r>
            <a:r>
              <a:rPr lang="en-US" sz="14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The Performance Maker Group LLC.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Milwaukee, WI Used with permission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651B6A-E505-421A-8E44-3E105EBE80AA}"/>
              </a:ext>
            </a:extLst>
          </p:cNvPr>
          <p:cNvSpPr/>
          <p:nvPr/>
        </p:nvSpPr>
        <p:spPr>
          <a:xfrm>
            <a:off x="5327481" y="4753954"/>
            <a:ext cx="6545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tools do you use to gather data on each of these four levels of evaluation?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6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09600" y="411162"/>
            <a:ext cx="11430000" cy="655638"/>
          </a:xfrm>
        </p:spPr>
        <p:txBody>
          <a:bodyPr>
            <a:normAutofit/>
          </a:bodyPr>
          <a:lstStyle/>
          <a:p>
            <a:r>
              <a:rPr lang="en-US" dirty="0"/>
              <a:t>The Missing Link in Evaluating Training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3A1A16-F0A1-487E-A726-30B9F21F92B2}"/>
              </a:ext>
            </a:extLst>
          </p:cNvPr>
          <p:cNvSpPr txBox="1">
            <a:spLocks/>
          </p:cNvSpPr>
          <p:nvPr/>
        </p:nvSpPr>
        <p:spPr>
          <a:xfrm>
            <a:off x="338387" y="1130401"/>
            <a:ext cx="11506200" cy="57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Expected Performance </a:t>
            </a:r>
            <a:r>
              <a:rPr lang="mr-IN" b="1" dirty="0"/>
              <a:t>–</a:t>
            </a:r>
            <a:r>
              <a:rPr lang="en-US" b="1" dirty="0"/>
              <a:t> Actual Performance = Performance Discrepancy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D6B9E0-7E16-4043-B043-F360C302F10D}"/>
              </a:ext>
            </a:extLst>
          </p:cNvPr>
          <p:cNvSpPr txBox="1">
            <a:spLocks/>
          </p:cNvSpPr>
          <p:nvPr/>
        </p:nvSpPr>
        <p:spPr>
          <a:xfrm>
            <a:off x="268819" y="1967270"/>
            <a:ext cx="4352883" cy="579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Measuring the front-end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(Training Needs Assessment)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C26E2AC-F7F8-4D3E-884B-5BAC8AF577BF}"/>
              </a:ext>
            </a:extLst>
          </p:cNvPr>
          <p:cNvSpPr txBox="1">
            <a:spLocks/>
          </p:cNvSpPr>
          <p:nvPr/>
        </p:nvSpPr>
        <p:spPr>
          <a:xfrm>
            <a:off x="7981185" y="1967270"/>
            <a:ext cx="4352883" cy="579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Measuring the back-end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(Kirkpatrick 4 Levels)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71E44E-646E-48BA-B452-6BCBA149E5DB}"/>
              </a:ext>
            </a:extLst>
          </p:cNvPr>
          <p:cNvSpPr txBox="1">
            <a:spLocks/>
          </p:cNvSpPr>
          <p:nvPr/>
        </p:nvSpPr>
        <p:spPr>
          <a:xfrm>
            <a:off x="421219" y="3044010"/>
            <a:ext cx="4352883" cy="579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Surveys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Interviews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Observations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Tests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Work Samples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Job Performance Records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12B1B3-4CC6-449C-BE8A-D51CE6542A6D}"/>
              </a:ext>
            </a:extLst>
          </p:cNvPr>
          <p:cNvSpPr txBox="1">
            <a:spLocks/>
          </p:cNvSpPr>
          <p:nvPr/>
        </p:nvSpPr>
        <p:spPr>
          <a:xfrm>
            <a:off x="8064008" y="3057264"/>
            <a:ext cx="4352883" cy="579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Surveys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Interviews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Observations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Tests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Work Samples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/>
              <a:t>Job Performance Records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EFB6317-449C-4ABD-BBB2-844BBCAF573F}"/>
              </a:ext>
            </a:extLst>
          </p:cNvPr>
          <p:cNvSpPr/>
          <p:nvPr/>
        </p:nvSpPr>
        <p:spPr>
          <a:xfrm>
            <a:off x="4739314" y="3526402"/>
            <a:ext cx="3359483" cy="1201955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9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15239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/>
              <a:t>Questions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10551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10972800" cy="152399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1963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7627" y="1878029"/>
            <a:ext cx="84368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SU1000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Taking the Complexity Out of Training Needs Assessment: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A Practical and Proven Approach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7798E3-AFEA-4336-B620-25BEEC1E951D}"/>
              </a:ext>
            </a:extLst>
          </p:cNvPr>
          <p:cNvSpPr txBox="1"/>
          <p:nvPr/>
        </p:nvSpPr>
        <p:spPr>
          <a:xfrm>
            <a:off x="119271" y="3680325"/>
            <a:ext cx="118375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M212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Successful Leadership Transitions: How a Global Company Equips Its Leaders for New Roles</a:t>
            </a:r>
          </a:p>
          <a:p>
            <a:pPr algn="ctr"/>
            <a:endParaRPr lang="en-US" sz="2400" b="1" dirty="0">
              <a:solidFill>
                <a:srgbClr val="0070C0"/>
              </a:solidFill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Terrence Donahue, Corporate Director of Learning, Emerson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&amp;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Michael Watkins, President, Genesis Advisers, former faculty member at Harvard Business School and author of the international bestseller </a:t>
            </a:r>
            <a:r>
              <a:rPr lang="en-US" sz="2400" b="1" i="1" dirty="0">
                <a:solidFill>
                  <a:srgbClr val="0070C0"/>
                </a:solidFill>
              </a:rPr>
              <a:t>The First 90 Days</a:t>
            </a:r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707748" y="411162"/>
            <a:ext cx="11348417" cy="655638"/>
          </a:xfrm>
        </p:spPr>
        <p:txBody>
          <a:bodyPr>
            <a:normAutofit/>
          </a:bodyPr>
          <a:lstStyle/>
          <a:p>
            <a:r>
              <a:rPr lang="en-US" dirty="0"/>
              <a:t>Organizational Learning and Performance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96F59C-797C-4FB0-AC95-D1C2B9942018}"/>
              </a:ext>
            </a:extLst>
          </p:cNvPr>
          <p:cNvGrpSpPr/>
          <p:nvPr/>
        </p:nvGrpSpPr>
        <p:grpSpPr>
          <a:xfrm>
            <a:off x="99390" y="3437842"/>
            <a:ext cx="6026449" cy="1441310"/>
            <a:chOff x="2682951" y="4194375"/>
            <a:chExt cx="2921359" cy="1562100"/>
          </a:xfrm>
          <a:gradFill flip="none" rotWithShape="1">
            <a:gsLst>
              <a:gs pos="0">
                <a:srgbClr val="0037A4">
                  <a:shade val="30000"/>
                  <a:satMod val="115000"/>
                </a:srgbClr>
              </a:gs>
              <a:gs pos="50000">
                <a:srgbClr val="0037A4">
                  <a:shade val="67500"/>
                  <a:satMod val="115000"/>
                </a:srgbClr>
              </a:gs>
              <a:gs pos="100000">
                <a:srgbClr val="0037A4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15CDA97D-8905-4085-9336-37344CCC8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951" y="4194375"/>
              <a:ext cx="2921359" cy="15621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7C8E038-79B2-414D-81F5-BED19C160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322" y="5153462"/>
              <a:ext cx="1182988" cy="603013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5FE955-46F7-4951-BA2C-86DA1EF63078}"/>
              </a:ext>
            </a:extLst>
          </p:cNvPr>
          <p:cNvGrpSpPr/>
          <p:nvPr/>
        </p:nvGrpSpPr>
        <p:grpSpPr>
          <a:xfrm>
            <a:off x="3685467" y="2881458"/>
            <a:ext cx="5344543" cy="1441309"/>
            <a:chOff x="4905808" y="3476826"/>
            <a:chExt cx="2590802" cy="1562100"/>
          </a:xfrm>
          <a:gradFill flip="none" rotWithShape="1">
            <a:gsLst>
              <a:gs pos="0">
                <a:srgbClr val="4976C7">
                  <a:shade val="30000"/>
                  <a:satMod val="115000"/>
                </a:srgbClr>
              </a:gs>
              <a:gs pos="50000">
                <a:srgbClr val="4976C7">
                  <a:shade val="67500"/>
                  <a:satMod val="115000"/>
                </a:srgbClr>
              </a:gs>
              <a:gs pos="100000">
                <a:srgbClr val="4976C7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C53F424-F9AB-4FC3-93C8-435BDBD65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08" y="3476826"/>
              <a:ext cx="2590800" cy="15621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9EF8E4FD-3307-4F65-A992-01B8280B2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3320" y="4441249"/>
              <a:ext cx="793290" cy="597677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00533E6-4A72-4A52-93D2-A4C9F6439B32}"/>
              </a:ext>
            </a:extLst>
          </p:cNvPr>
          <p:cNvSpPr>
            <a:spLocks/>
          </p:cNvSpPr>
          <p:nvPr/>
        </p:nvSpPr>
        <p:spPr bwMode="auto">
          <a:xfrm>
            <a:off x="7393530" y="2329997"/>
            <a:ext cx="4662635" cy="14413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617DD4-A436-4DFA-A616-80C74C889248}"/>
              </a:ext>
            </a:extLst>
          </p:cNvPr>
          <p:cNvSpPr/>
          <p:nvPr/>
        </p:nvSpPr>
        <p:spPr bwMode="auto">
          <a:xfrm>
            <a:off x="690836" y="3680772"/>
            <a:ext cx="3026164" cy="119345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Training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EF6FDA-6AAC-4CA1-9A9E-7A07FA964EA7}"/>
              </a:ext>
            </a:extLst>
          </p:cNvPr>
          <p:cNvSpPr/>
          <p:nvPr/>
        </p:nvSpPr>
        <p:spPr bwMode="auto">
          <a:xfrm>
            <a:off x="4153486" y="3010977"/>
            <a:ext cx="2603451" cy="1098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sz="2400" b="1" kern="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Education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BA7558-C9ED-42F9-95FC-3230C12EBD99}"/>
              </a:ext>
            </a:extLst>
          </p:cNvPr>
          <p:cNvSpPr/>
          <p:nvPr/>
        </p:nvSpPr>
        <p:spPr bwMode="auto">
          <a:xfrm>
            <a:off x="7916034" y="2549271"/>
            <a:ext cx="2864538" cy="121082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sz="2400" b="1" kern="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Development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A7AAF1-DB13-409D-9052-357D145E6328}"/>
              </a:ext>
            </a:extLst>
          </p:cNvPr>
          <p:cNvSpPr/>
          <p:nvPr/>
        </p:nvSpPr>
        <p:spPr>
          <a:xfrm>
            <a:off x="694679" y="5337869"/>
            <a:ext cx="11019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Attribution: Laird, Dugan; 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Approaches to Training and Development,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Addison-Wesley Publishing Company, Inc., Reading, MA 01867, 1985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Nadler, Leonard 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Training Programs: The Critical Events Model,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Addison-Wesley, Inc., Reading, MA 01867, 1982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707748" y="411162"/>
            <a:ext cx="11348417" cy="655638"/>
          </a:xfrm>
        </p:spPr>
        <p:txBody>
          <a:bodyPr>
            <a:normAutofit/>
          </a:bodyPr>
          <a:lstStyle/>
          <a:p>
            <a:r>
              <a:rPr lang="en-US" dirty="0"/>
              <a:t>Organizational Learning and Performance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96F59C-797C-4FB0-AC95-D1C2B9942018}"/>
              </a:ext>
            </a:extLst>
          </p:cNvPr>
          <p:cNvGrpSpPr/>
          <p:nvPr/>
        </p:nvGrpSpPr>
        <p:grpSpPr>
          <a:xfrm>
            <a:off x="99390" y="3437842"/>
            <a:ext cx="6026449" cy="1441310"/>
            <a:chOff x="2682951" y="4194375"/>
            <a:chExt cx="2921359" cy="1562100"/>
          </a:xfrm>
          <a:gradFill flip="none" rotWithShape="1">
            <a:gsLst>
              <a:gs pos="0">
                <a:srgbClr val="0037A4">
                  <a:shade val="30000"/>
                  <a:satMod val="115000"/>
                </a:srgbClr>
              </a:gs>
              <a:gs pos="50000">
                <a:srgbClr val="0037A4">
                  <a:shade val="67500"/>
                  <a:satMod val="115000"/>
                </a:srgbClr>
              </a:gs>
              <a:gs pos="100000">
                <a:srgbClr val="0037A4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15CDA97D-8905-4085-9336-37344CCC8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951" y="4194375"/>
              <a:ext cx="2921359" cy="15621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7C8E038-79B2-414D-81F5-BED19C160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322" y="5153462"/>
              <a:ext cx="1182988" cy="603013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45FE955-46F7-4951-BA2C-86DA1EF63078}"/>
              </a:ext>
            </a:extLst>
          </p:cNvPr>
          <p:cNvGrpSpPr/>
          <p:nvPr/>
        </p:nvGrpSpPr>
        <p:grpSpPr>
          <a:xfrm>
            <a:off x="3685467" y="2881458"/>
            <a:ext cx="5344543" cy="1441309"/>
            <a:chOff x="4905808" y="3476826"/>
            <a:chExt cx="2590802" cy="1562100"/>
          </a:xfrm>
          <a:gradFill flip="none" rotWithShape="1">
            <a:gsLst>
              <a:gs pos="0">
                <a:srgbClr val="4976C7">
                  <a:shade val="30000"/>
                  <a:satMod val="115000"/>
                </a:srgbClr>
              </a:gs>
              <a:gs pos="50000">
                <a:srgbClr val="4976C7">
                  <a:shade val="67500"/>
                  <a:satMod val="115000"/>
                </a:srgbClr>
              </a:gs>
              <a:gs pos="100000">
                <a:srgbClr val="4976C7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C53F424-F9AB-4FC3-93C8-435BDBD65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08" y="3476826"/>
              <a:ext cx="2590800" cy="15621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9EF8E4FD-3307-4F65-A992-01B8280B2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3320" y="4441249"/>
              <a:ext cx="793290" cy="597677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00533E6-4A72-4A52-93D2-A4C9F6439B32}"/>
              </a:ext>
            </a:extLst>
          </p:cNvPr>
          <p:cNvSpPr>
            <a:spLocks/>
          </p:cNvSpPr>
          <p:nvPr/>
        </p:nvSpPr>
        <p:spPr bwMode="auto">
          <a:xfrm>
            <a:off x="7393530" y="2329997"/>
            <a:ext cx="4662635" cy="14413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617DD4-A436-4DFA-A616-80C74C889248}"/>
              </a:ext>
            </a:extLst>
          </p:cNvPr>
          <p:cNvSpPr/>
          <p:nvPr/>
        </p:nvSpPr>
        <p:spPr bwMode="auto">
          <a:xfrm>
            <a:off x="690836" y="3680772"/>
            <a:ext cx="3026164" cy="119345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Training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EF6FDA-6AAC-4CA1-9A9E-7A07FA964EA7}"/>
              </a:ext>
            </a:extLst>
          </p:cNvPr>
          <p:cNvSpPr/>
          <p:nvPr/>
        </p:nvSpPr>
        <p:spPr bwMode="auto">
          <a:xfrm>
            <a:off x="4153486" y="3010977"/>
            <a:ext cx="2603451" cy="1098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sz="2400" b="1" kern="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Education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BA7558-C9ED-42F9-95FC-3230C12EBD99}"/>
              </a:ext>
            </a:extLst>
          </p:cNvPr>
          <p:cNvSpPr/>
          <p:nvPr/>
        </p:nvSpPr>
        <p:spPr bwMode="auto">
          <a:xfrm>
            <a:off x="7916034" y="2549271"/>
            <a:ext cx="2864538" cy="121082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sz="2400" b="1" kern="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Development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DA7AAF1-DB13-409D-9052-357D145E6328}"/>
              </a:ext>
            </a:extLst>
          </p:cNvPr>
          <p:cNvSpPr/>
          <p:nvPr/>
        </p:nvSpPr>
        <p:spPr>
          <a:xfrm>
            <a:off x="485957" y="1161889"/>
            <a:ext cx="11019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the differences between Training, Education, and Development, and why do these differences matter when conducting a needs assessment?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707748" y="411162"/>
            <a:ext cx="11348417" cy="655638"/>
          </a:xfrm>
        </p:spPr>
        <p:txBody>
          <a:bodyPr>
            <a:normAutofit/>
          </a:bodyPr>
          <a:lstStyle/>
          <a:p>
            <a:r>
              <a:rPr lang="en-US" dirty="0"/>
              <a:t>Organizational Learning and Performance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AA8DD9-BD3A-4ECF-91F5-EC3F3F276F37}"/>
              </a:ext>
            </a:extLst>
          </p:cNvPr>
          <p:cNvGrpSpPr/>
          <p:nvPr/>
        </p:nvGrpSpPr>
        <p:grpSpPr>
          <a:xfrm>
            <a:off x="99390" y="3437842"/>
            <a:ext cx="6026449" cy="1441310"/>
            <a:chOff x="2682951" y="4194375"/>
            <a:chExt cx="2921359" cy="1562100"/>
          </a:xfrm>
          <a:gradFill flip="none" rotWithShape="1">
            <a:gsLst>
              <a:gs pos="0">
                <a:srgbClr val="0037A4">
                  <a:shade val="30000"/>
                  <a:satMod val="115000"/>
                </a:srgbClr>
              </a:gs>
              <a:gs pos="50000">
                <a:srgbClr val="0037A4">
                  <a:shade val="67500"/>
                  <a:satMod val="115000"/>
                </a:srgbClr>
              </a:gs>
              <a:gs pos="100000">
                <a:srgbClr val="0037A4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9639B1E9-56D9-4F9E-A609-A20E5FB7C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951" y="4194375"/>
              <a:ext cx="2921359" cy="15621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3CB6E88-D39B-4EAE-9FCA-56C62BC10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322" y="5153462"/>
              <a:ext cx="1182988" cy="603013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37C2A0-7272-4F26-BE45-FEB64CE49EB8}"/>
              </a:ext>
            </a:extLst>
          </p:cNvPr>
          <p:cNvGrpSpPr/>
          <p:nvPr/>
        </p:nvGrpSpPr>
        <p:grpSpPr>
          <a:xfrm>
            <a:off x="3685467" y="2881458"/>
            <a:ext cx="5344543" cy="1441309"/>
            <a:chOff x="4905808" y="3476826"/>
            <a:chExt cx="2590802" cy="1562100"/>
          </a:xfrm>
          <a:gradFill flip="none" rotWithShape="1">
            <a:gsLst>
              <a:gs pos="0">
                <a:srgbClr val="4976C7">
                  <a:shade val="30000"/>
                  <a:satMod val="115000"/>
                </a:srgbClr>
              </a:gs>
              <a:gs pos="50000">
                <a:srgbClr val="4976C7">
                  <a:shade val="67500"/>
                  <a:satMod val="115000"/>
                </a:srgbClr>
              </a:gs>
              <a:gs pos="100000">
                <a:srgbClr val="4976C7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189571-2B16-4851-8E19-8EA1E6694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08" y="3476826"/>
              <a:ext cx="2590800" cy="156210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1400" dirty="0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C356BAA7-1159-4CE4-9703-8EB32A9C3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3320" y="4441249"/>
              <a:ext cx="793290" cy="597677"/>
            </a:xfrm>
            <a:custGeom>
              <a:avLst/>
              <a:gdLst>
                <a:gd name="T0" fmla="*/ 0 w 21600"/>
                <a:gd name="T1" fmla="*/ 0 h 21600"/>
                <a:gd name="T2" fmla="*/ 1422400 w 21600"/>
                <a:gd name="T3" fmla="*/ 0 h 21600"/>
                <a:gd name="T4" fmla="*/ 1422400 w 21600"/>
                <a:gd name="T5" fmla="*/ 143510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1400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853AD86-AF24-4D0F-B7DD-B2739D807843}"/>
              </a:ext>
            </a:extLst>
          </p:cNvPr>
          <p:cNvSpPr>
            <a:spLocks/>
          </p:cNvSpPr>
          <p:nvPr/>
        </p:nvSpPr>
        <p:spPr bwMode="auto">
          <a:xfrm>
            <a:off x="7393530" y="2329997"/>
            <a:ext cx="4662635" cy="14413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3F8917-1DFA-40EE-927F-31AAF415F207}"/>
              </a:ext>
            </a:extLst>
          </p:cNvPr>
          <p:cNvSpPr/>
          <p:nvPr/>
        </p:nvSpPr>
        <p:spPr bwMode="auto">
          <a:xfrm>
            <a:off x="690836" y="3680772"/>
            <a:ext cx="3026164" cy="1193456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Training</a:t>
            </a:r>
          </a:p>
          <a:p>
            <a:r>
              <a:rPr lang="en-US" sz="24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Knowledge and skill for what you do now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CD96572-119C-45AF-9A36-D75EC70335E7}"/>
              </a:ext>
            </a:extLst>
          </p:cNvPr>
          <p:cNvSpPr/>
          <p:nvPr/>
        </p:nvSpPr>
        <p:spPr bwMode="auto">
          <a:xfrm>
            <a:off x="4153486" y="3010977"/>
            <a:ext cx="3042444" cy="10983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sz="2400" b="1" kern="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Education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sz="2400" b="1" kern="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Knowledge and skill for your next role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D4F093-9306-44A9-9037-4E763586B9DA}"/>
              </a:ext>
            </a:extLst>
          </p:cNvPr>
          <p:cNvSpPr/>
          <p:nvPr/>
        </p:nvSpPr>
        <p:spPr bwMode="auto">
          <a:xfrm>
            <a:off x="7916033" y="2549271"/>
            <a:ext cx="4108603" cy="121082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sz="2400" b="1" kern="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Development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en-US" sz="2400" b="1" kern="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Arial" pitchFamily="34" charset="0"/>
              </a:rPr>
              <a:t>Experiences and targeted assignments that grow you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1A2420-3089-4A60-B22B-BA6AB7AB23C4}"/>
              </a:ext>
            </a:extLst>
          </p:cNvPr>
          <p:cNvSpPr/>
          <p:nvPr/>
        </p:nvSpPr>
        <p:spPr>
          <a:xfrm>
            <a:off x="694679" y="5337869"/>
            <a:ext cx="11019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Attribution: Laird, Dugan; 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Approaches to Training and Development,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Addison-Wesley Publishing Company, Inc., Reading, MA 01867, 1985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Nadler, Leonard </a:t>
            </a:r>
            <a:r>
              <a:rPr lang="en-US" sz="14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Designing Training Programs: The Critical Events Model, </a:t>
            </a: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Addison-Wesley, Inc., Reading, MA 01867, 1982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707748" y="411162"/>
            <a:ext cx="11348417" cy="655638"/>
          </a:xfrm>
        </p:spPr>
        <p:txBody>
          <a:bodyPr>
            <a:normAutofit/>
          </a:bodyPr>
          <a:lstStyle/>
          <a:p>
            <a:r>
              <a:rPr lang="en-US" dirty="0"/>
              <a:t>Organizational Learning and Performance:  The 70:20:10 Framework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C587D42-CB94-477B-8AC2-8AEBBBCE2D3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800101" y="1669772"/>
          <a:ext cx="9054548" cy="48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48A83FB-D34E-407A-80B7-F7009E9E203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73485" y="1780431"/>
          <a:ext cx="7113104" cy="378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0995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4B8D"/>
                          </a:solidFill>
                        </a:rPr>
                        <a:t>70 PERCENT </a:t>
                      </a:r>
                      <a:r>
                        <a:rPr lang="en-US" sz="2400" b="0" dirty="0">
                          <a:solidFill>
                            <a:srgbClr val="004B8D"/>
                          </a:solidFill>
                        </a:rPr>
                        <a:t>of your development may occur through experience and targeted developmental assignments</a:t>
                      </a:r>
                    </a:p>
                    <a:p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2400" b="1" dirty="0">
                          <a:solidFill>
                            <a:srgbClr val="006ED2"/>
                          </a:solidFill>
                        </a:rPr>
                        <a:t>20</a:t>
                      </a:r>
                      <a:r>
                        <a:rPr lang="en-US" sz="2400" b="1" baseline="0" dirty="0">
                          <a:solidFill>
                            <a:srgbClr val="006ED2"/>
                          </a:solidFill>
                        </a:rPr>
                        <a:t> PERCENT</a:t>
                      </a:r>
                      <a:r>
                        <a:rPr lang="en-US" sz="2400" b="0" baseline="0" dirty="0">
                          <a:solidFill>
                            <a:srgbClr val="006ED2"/>
                          </a:solidFill>
                        </a:rPr>
                        <a:t> of your development may occur through learning from others.</a:t>
                      </a:r>
                    </a:p>
                    <a:p>
                      <a:endParaRPr lang="en-US" sz="2400" b="0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0801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69B8FF"/>
                          </a:solidFill>
                        </a:rPr>
                        <a:t>10 PERCENT</a:t>
                      </a:r>
                      <a:r>
                        <a:rPr lang="en-US" sz="2400" b="0" dirty="0">
                          <a:solidFill>
                            <a:srgbClr val="69B8FF"/>
                          </a:solidFill>
                        </a:rPr>
                        <a:t> of your development may occur through focused training.</a:t>
                      </a:r>
                      <a:endParaRPr lang="en-US" sz="2400" b="1" dirty="0">
                        <a:solidFill>
                          <a:srgbClr val="69B8FF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716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4E4277F-AC54-4767-97DC-07F301E968E7}"/>
              </a:ext>
            </a:extLst>
          </p:cNvPr>
          <p:cNvSpPr/>
          <p:nvPr/>
        </p:nvSpPr>
        <p:spPr>
          <a:xfrm>
            <a:off x="694679" y="6208763"/>
            <a:ext cx="110192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Attribution: Morgan McCall,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Michael Lombardo and Robert Eichinger, Center for Creative Leadership (CCL) 1996 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5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09600" y="411162"/>
            <a:ext cx="10905237" cy="655638"/>
          </a:xfrm>
        </p:spPr>
        <p:txBody>
          <a:bodyPr>
            <a:normAutofit/>
          </a:bodyPr>
          <a:lstStyle/>
          <a:p>
            <a:r>
              <a:rPr lang="en-US" dirty="0"/>
              <a:t>When </a:t>
            </a:r>
            <a:r>
              <a:rPr lang="en-US" i="1" dirty="0"/>
              <a:t>should</a:t>
            </a:r>
            <a:r>
              <a:rPr lang="en-US" dirty="0"/>
              <a:t> we provide training to employees?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295400"/>
            <a:ext cx="250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Something New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1833" y="1295400"/>
            <a:ext cx="1700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Mandated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1800" y="1295400"/>
            <a:ext cx="473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Job Performance Discrepancies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106573"/>
            <a:ext cx="2895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 NEW</a:t>
            </a:r>
            <a:r>
              <a:rPr lang="mr-IN" sz="2200" dirty="0"/>
              <a:t>…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Employee</a:t>
            </a:r>
          </a:p>
          <a:p>
            <a:r>
              <a:rPr lang="en-US" sz="2200" dirty="0"/>
              <a:t>Promotion</a:t>
            </a:r>
          </a:p>
          <a:p>
            <a:r>
              <a:rPr lang="en-US" sz="2200" dirty="0"/>
              <a:t>Product</a:t>
            </a:r>
          </a:p>
          <a:p>
            <a:r>
              <a:rPr lang="en-US" sz="2200" dirty="0"/>
              <a:t>Procedure</a:t>
            </a:r>
          </a:p>
          <a:p>
            <a:r>
              <a:rPr lang="en-US" sz="2200" dirty="0"/>
              <a:t>Policy</a:t>
            </a:r>
          </a:p>
          <a:p>
            <a:r>
              <a:rPr lang="en-US" sz="2200" dirty="0"/>
              <a:t>Process</a:t>
            </a:r>
          </a:p>
          <a:p>
            <a:r>
              <a:rPr lang="en-US" sz="2200" dirty="0"/>
              <a:t>Equipment</a:t>
            </a:r>
          </a:p>
          <a:p>
            <a:r>
              <a:rPr lang="en-US" sz="2200" dirty="0"/>
              <a:t>Strategic Initiative</a:t>
            </a:r>
          </a:p>
          <a:p>
            <a:r>
              <a:rPr lang="en-US" sz="2200" dirty="0"/>
              <a:t>Change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71800" y="2133600"/>
            <a:ext cx="3124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IT IS REQUIRED</a:t>
            </a:r>
            <a:r>
              <a:rPr lang="mr-IN" sz="2200" dirty="0"/>
              <a:t>…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Compliance</a:t>
            </a:r>
          </a:p>
          <a:p>
            <a:r>
              <a:rPr lang="en-US" sz="2200" dirty="0"/>
              <a:t>Legal</a:t>
            </a:r>
          </a:p>
          <a:p>
            <a:r>
              <a:rPr lang="en-US" sz="2200" dirty="0"/>
              <a:t>Certification</a:t>
            </a:r>
          </a:p>
          <a:p>
            <a:r>
              <a:rPr lang="en-US" sz="2200" dirty="0"/>
              <a:t>Customer Requirement</a:t>
            </a:r>
          </a:p>
          <a:p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6781800" y="2093893"/>
            <a:ext cx="48746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/>
              <a:t>What is the performance discrepancy?</a:t>
            </a:r>
          </a:p>
          <a:p>
            <a:endParaRPr lang="en-US" sz="2200" i="1" dirty="0"/>
          </a:p>
          <a:p>
            <a:r>
              <a:rPr lang="en-US" sz="2200" i="1" dirty="0"/>
              <a:t>What is the cause of the discrepancy?</a:t>
            </a:r>
          </a:p>
          <a:p>
            <a:endParaRPr lang="en-US" sz="2200" i="1" dirty="0"/>
          </a:p>
          <a:p>
            <a:r>
              <a:rPr lang="en-US" sz="2200" i="1" dirty="0"/>
              <a:t>How can it be fixed?</a:t>
            </a:r>
          </a:p>
          <a:p>
            <a:endParaRPr lang="en-US" sz="2200" i="1" dirty="0"/>
          </a:p>
          <a:p>
            <a:r>
              <a:rPr lang="en-US" sz="2200" i="1" dirty="0"/>
              <a:t>Is training the right solution?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96000" y="1066800"/>
            <a:ext cx="0" cy="5715000"/>
          </a:xfrm>
          <a:prstGeom prst="line">
            <a:avLst/>
          </a:prstGeom>
          <a:ln w="76200" cmpd="sng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" y="1905000"/>
            <a:ext cx="2209800" cy="0"/>
          </a:xfrm>
          <a:prstGeom prst="line">
            <a:avLst/>
          </a:prstGeom>
          <a:ln>
            <a:solidFill>
              <a:srgbClr val="D312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19400" y="1905000"/>
            <a:ext cx="2209800" cy="0"/>
          </a:xfrm>
          <a:prstGeom prst="line">
            <a:avLst/>
          </a:prstGeom>
          <a:ln>
            <a:solidFill>
              <a:srgbClr val="D312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00200" y="5943600"/>
            <a:ext cx="302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What Training do they need?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48793" y="5943600"/>
            <a:ext cx="246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Do they need Training?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3281B3-9E1F-40A2-8E55-12CC32B25A48}"/>
              </a:ext>
            </a:extLst>
          </p:cNvPr>
          <p:cNvCxnSpPr>
            <a:cxnSpLocks/>
          </p:cNvCxnSpPr>
          <p:nvPr/>
        </p:nvCxnSpPr>
        <p:spPr>
          <a:xfrm flipV="1">
            <a:off x="6834125" y="1905000"/>
            <a:ext cx="4438926" cy="2272"/>
          </a:xfrm>
          <a:prstGeom prst="line">
            <a:avLst/>
          </a:prstGeom>
          <a:ln>
            <a:solidFill>
              <a:srgbClr val="D3124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20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09600" y="411162"/>
            <a:ext cx="11277600" cy="655638"/>
          </a:xfrm>
        </p:spPr>
        <p:txBody>
          <a:bodyPr>
            <a:normAutofit/>
          </a:bodyPr>
          <a:lstStyle/>
          <a:p>
            <a:r>
              <a:rPr lang="en-US" dirty="0"/>
              <a:t>Two Very Important Questions in a Training Needs Assessment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1514" y="1295400"/>
            <a:ext cx="4405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One Question to </a:t>
            </a:r>
            <a:r>
              <a:rPr lang="en-US" sz="2800" b="1" dirty="0"/>
              <a:t>Never</a:t>
            </a:r>
            <a:r>
              <a:rPr lang="en-US" sz="2800" dirty="0"/>
              <a:t> Ask...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81800" y="1295400"/>
            <a:ext cx="4313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One Question to </a:t>
            </a:r>
            <a:r>
              <a:rPr lang="en-US" sz="2800" b="1" dirty="0"/>
              <a:t>Always</a:t>
            </a:r>
            <a:r>
              <a:rPr lang="en-US" sz="2800" dirty="0"/>
              <a:t> Ask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096000" y="1066800"/>
            <a:ext cx="0" cy="5715000"/>
          </a:xfrm>
          <a:prstGeom prst="line">
            <a:avLst/>
          </a:prstGeom>
          <a:ln w="76200" cmpd="sng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C:\Users\Terrence_Donahue\Desktop\Green.jpg">
            <a:extLst>
              <a:ext uri="{FF2B5EF4-FFF2-40B4-BE49-F238E27FC236}">
                <a16:creationId xmlns:a16="http://schemas.microsoft.com/office/drawing/2014/main" id="{1D11D942-D23E-4890-8A2A-6425DDA8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54" y="2209799"/>
            <a:ext cx="1160763" cy="3313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Terrence_Donahue\Desktop\Red.jpg">
            <a:extLst>
              <a:ext uri="{FF2B5EF4-FFF2-40B4-BE49-F238E27FC236}">
                <a16:creationId xmlns:a16="http://schemas.microsoft.com/office/drawing/2014/main" id="{139C7E73-B63D-4DDA-9077-AFF8A4C4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34" y="2235364"/>
            <a:ext cx="1221916" cy="3262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58A042-ACCD-4A3F-B46F-C85027E02016}"/>
              </a:ext>
            </a:extLst>
          </p:cNvPr>
          <p:cNvSpPr txBox="1"/>
          <p:nvPr/>
        </p:nvSpPr>
        <p:spPr>
          <a:xfrm>
            <a:off x="7504213" y="3389745"/>
            <a:ext cx="46778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What do you think you need to perform your job tasks better?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AD4BF4-9CA6-4884-A365-0FDF8F2E45FB}"/>
              </a:ext>
            </a:extLst>
          </p:cNvPr>
          <p:cNvSpPr txBox="1"/>
          <p:nvPr/>
        </p:nvSpPr>
        <p:spPr>
          <a:xfrm>
            <a:off x="1419225" y="3466689"/>
            <a:ext cx="41327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Do you need Training?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8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1906</Words>
  <Application>Microsoft Office PowerPoint</Application>
  <PresentationFormat>Widescreen</PresentationFormat>
  <Paragraphs>306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MS PGothic</vt:lpstr>
      <vt:lpstr>Arial</vt:lpstr>
      <vt:lpstr>Calibri</vt:lpstr>
      <vt:lpstr>Calibri Light</vt:lpstr>
      <vt:lpstr>Mangal</vt:lpstr>
      <vt:lpstr>Times New Roman</vt:lpstr>
      <vt:lpstr>Office Theme</vt:lpstr>
      <vt:lpstr>Custom Design</vt:lpstr>
      <vt:lpstr>PowerPoint Presentation</vt:lpstr>
      <vt:lpstr>PowerPoint Presentation</vt:lpstr>
      <vt:lpstr>Organizational Learning and Performance</vt:lpstr>
      <vt:lpstr>Organizational Learning and Performance</vt:lpstr>
      <vt:lpstr>Organizational Learning and Performance</vt:lpstr>
      <vt:lpstr>Organizational Learning and Performance</vt:lpstr>
      <vt:lpstr>Organizational Learning and Performance:  The 70:20:10 Framework</vt:lpstr>
      <vt:lpstr>When should we provide training to employees?</vt:lpstr>
      <vt:lpstr>Two Very Important Questions in a Training Needs Assessment</vt:lpstr>
      <vt:lpstr>Three Occasions to Determine Training Needs</vt:lpstr>
      <vt:lpstr>Three Occasions to Determine Training Needs</vt:lpstr>
      <vt:lpstr>Three Occasions to Determine Training Needs</vt:lpstr>
      <vt:lpstr>Situation 1: Request-based Training Needs Assessment</vt:lpstr>
      <vt:lpstr>Situation 1: Request-based Training Needs Assessment</vt:lpstr>
      <vt:lpstr>Situation 1: Request-based Training Needs Assessment</vt:lpstr>
      <vt:lpstr>Situation 1: Request-based Training Needs Assessment</vt:lpstr>
      <vt:lpstr>Situation 1: Request-based Training Needs Assessment</vt:lpstr>
      <vt:lpstr>Situation 1: Request-based Training Needs Assessment</vt:lpstr>
      <vt:lpstr>Three Occasions to Determine Training Needs</vt:lpstr>
      <vt:lpstr>Situation 2: Determining Future Training Needs</vt:lpstr>
      <vt:lpstr>Situation 2: Determining Future Training Needs</vt:lpstr>
      <vt:lpstr>Situation 2: Determining Future Training Needs</vt:lpstr>
      <vt:lpstr>Situation 2: Determining Future Training Needs </vt:lpstr>
      <vt:lpstr>Three Occasions to Determine Training Needs</vt:lpstr>
      <vt:lpstr>Situation 3: Evaluating Existing Curriculum</vt:lpstr>
      <vt:lpstr>Situation 3: Evaluating Existing Curriculum</vt:lpstr>
      <vt:lpstr>Situation 3: Evaluating Existing Curriculum</vt:lpstr>
      <vt:lpstr>Use the Request-based Needs Assessment Planner</vt:lpstr>
      <vt:lpstr>Use the Request-based Needs Assessment Planner</vt:lpstr>
      <vt:lpstr>Use the Request-based Needs Assessment Planner</vt:lpstr>
      <vt:lpstr>Three Occasions to Determine Training Needs</vt:lpstr>
      <vt:lpstr>Connecting the front-end assessment with the back-end evaluation</vt:lpstr>
      <vt:lpstr>Connecting the front-end assessment with the back-end evaluation</vt:lpstr>
      <vt:lpstr>The Missing Link in Evaluating Training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Julien</dc:creator>
  <cp:lastModifiedBy>Danielle Buscher, CPLP</cp:lastModifiedBy>
  <cp:revision>122</cp:revision>
  <dcterms:created xsi:type="dcterms:W3CDTF">2016-11-29T00:24:31Z</dcterms:created>
  <dcterms:modified xsi:type="dcterms:W3CDTF">2018-04-27T15:35:38Z</dcterms:modified>
</cp:coreProperties>
</file>